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1" r:id="rId3"/>
    <p:sldId id="284" r:id="rId4"/>
    <p:sldId id="297" r:id="rId5"/>
    <p:sldId id="281" r:id="rId6"/>
    <p:sldId id="282" r:id="rId7"/>
    <p:sldId id="283" r:id="rId8"/>
    <p:sldId id="262" r:id="rId9"/>
    <p:sldId id="291" r:id="rId10"/>
    <p:sldId id="288" r:id="rId11"/>
    <p:sldId id="290" r:id="rId12"/>
    <p:sldId id="292" r:id="rId13"/>
    <p:sldId id="293" r:id="rId14"/>
    <p:sldId id="287" r:id="rId15"/>
    <p:sldId id="298" r:id="rId16"/>
    <p:sldId id="295" r:id="rId17"/>
    <p:sldId id="294" r:id="rId18"/>
    <p:sldId id="286" r:id="rId19"/>
    <p:sldId id="299" r:id="rId20"/>
    <p:sldId id="296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79CC93D-E52E-4D84-901B-11D7331DD495}">
          <p14:sldIdLst>
            <p14:sldId id="259"/>
          </p14:sldIdLst>
        </p14:section>
        <p14:section name="Zarys i cele" id="{ABA716BF-3A5C-4ADB-94C9-CFEF84EBA240}">
          <p14:sldIdLst>
            <p14:sldId id="261"/>
            <p14:sldId id="284"/>
            <p14:sldId id="297"/>
            <p14:sldId id="281"/>
            <p14:sldId id="282"/>
            <p14:sldId id="283"/>
            <p14:sldId id="262"/>
            <p14:sldId id="291"/>
            <p14:sldId id="288"/>
            <p14:sldId id="290"/>
            <p14:sldId id="292"/>
            <p14:sldId id="293"/>
            <p14:sldId id="287"/>
            <p14:sldId id="298"/>
          </p14:sldIdLst>
        </p14:section>
        <p14:section name="Temat 1" id="{6D9936A3-3945-4757-BC8B-B5C252D8E036}">
          <p14:sldIdLst>
            <p14:sldId id="295"/>
            <p14:sldId id="294"/>
            <p14:sldId id="286"/>
          </p14:sldIdLst>
        </p14:section>
        <p14:section name="Przykładowe slajdy z elementami wizualnymi" id="{BAB3A466-96C9-4230-9978-795378D75699}">
          <p14:sldIdLst>
            <p14:sldId id="299"/>
            <p14:sldId id="296"/>
          </p14:sldIdLst>
        </p14:section>
        <p14:section name="Analiza przypadku" id="{8C0305C9-B152-4FBA-A789-FE1976D53990}">
          <p14:sldIdLst/>
        </p14:section>
        <p14:section name="Wnioski i podsumowanie" id="{790CEF5B-569A-4C2F-BED5-750B08C0E5AD}">
          <p14:sldIdLst/>
        </p14:section>
        <p14:section name="Dodatek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3" autoAdjust="0"/>
    <p:restoredTop sz="83952" autoAdjust="0"/>
  </p:normalViewPr>
  <p:slideViewPr>
    <p:cSldViewPr>
      <p:cViewPr varScale="1">
        <p:scale>
          <a:sx n="109" d="100"/>
          <a:sy n="109" d="100"/>
        </p:scale>
        <p:origin x="7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3486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pl-PL" sz="4400" dirty="0">
              <a:latin typeface="Georgia" pitchFamily="18" charset="0"/>
            </a:rPr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pl-PL" sz="4400">
              <a:latin typeface="Georgia" pitchFamily="18" charset="0"/>
            </a:rPr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Monitorowanie fauny morskiej w obszarach NATURA 2000 oraz badanie fauny inwazyjnej allochtonicznej – zooplanktonu i zoobentosu w Bałtyku Południowym</a:t>
          </a:r>
          <a:endParaRPr lang="pl-P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pl-PL" sz="4400">
              <a:latin typeface="Georgia" pitchFamily="18" charset="0"/>
            </a:rPr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6BE4E373-0656-4EDC-821E-BE09C952B1F6}">
      <dgm:prSet phldrT="[Text]" custT="1"/>
      <dgm:spPr/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Badania nad ekspansją fauny inwazyjnej, zawleczonej z innych akwenów morskich i śródlądowych znajdującej się w wodach i osadach zbiorników balastowych statków</a:t>
          </a:r>
          <a:endParaRPr lang="pl-PL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Badania stanu hydrobiontów morskich, w tym: </a:t>
          </a:r>
          <a:r>
            <a:rPr lang="pl-PL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sampling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oraz analiza jakościowa i ilościowa planktonu, bentosu, </a:t>
          </a:r>
          <a:r>
            <a:rPr lang="pl-PL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peryfitonu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, psammonu (ze szczególnym uwzględnieniem wolnożyjących nicieni) oraz </a:t>
          </a:r>
          <a:r>
            <a:rPr lang="pl-PL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kidziny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morskiej – w warunkach terenowych i laboratoryjnych zgodnie z metodyką Standard </a:t>
          </a:r>
          <a:r>
            <a:rPr lang="pl-PL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Methods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oraz HELCOM przy zastosowaniu nowoczesnego sprzętu optycznego firmy ZEISS i NIKON</a:t>
          </a:r>
          <a:endParaRPr lang="pl-PL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ECCB92C4-CA83-4A8D-92B9-093DFB677980}">
      <dgm:prSet custT="1"/>
      <dgm:spPr/>
      <dgm:t>
        <a:bodyPr/>
        <a:lstStyle/>
        <a:p>
          <a:endParaRPr lang="pl-PL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A8BB717B-EDD0-4B1C-9D51-FB7A82A46A0D}" type="parTrans" cxnId="{4E963053-1AF3-46AD-B343-B73E4C8F05E9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C572E4D3-72C0-4C8B-A3F9-2AF49247F9A6}" type="sibTrans" cxnId="{4E963053-1AF3-46AD-B343-B73E4C8F05E9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C67D144C-ACDD-429E-A269-746D53E3FB7A}">
      <dgm:prSet phldrT="[Text]" custT="1"/>
      <dgm:spPr/>
      <dgm:t>
        <a:bodyPr/>
        <a:lstStyle/>
        <a:p>
          <a:endParaRPr lang="pl-P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D9D8B12E-9DFF-446E-B26B-06B456425F83}" type="parTrans" cxnId="{792E2BBF-17A6-439C-AC48-0E4C39B7CB38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72CCA8E0-4D26-45AA-95FD-54A255DF90BF}" type="sibTrans" cxnId="{792E2BBF-17A6-439C-AC48-0E4C39B7CB38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A263C9C1-E869-4FCD-8820-F06CA2B2C35C}">
      <dgm:prSet phldrT="[Text]" custT="1"/>
      <dgm:spPr/>
      <dgm:t>
        <a:bodyPr/>
        <a:lstStyle/>
        <a:p>
          <a:endParaRPr lang="pl-P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2541B37-FBE3-4C25-A7BE-9E64426B57C1}" type="parTrans" cxnId="{0FCBF313-4667-46BC-8E36-4F6116B2F375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24BA0DE8-D12C-4495-8FEF-5E960BC64D05}" type="sibTrans" cxnId="{0FCBF313-4667-46BC-8E36-4F6116B2F375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3E37875D-7368-471F-A82A-EC64F7E5D788}">
      <dgm:prSet custT="1"/>
      <dgm:spPr/>
      <dgm:t>
        <a:bodyPr/>
        <a:lstStyle/>
        <a:p>
          <a:endParaRPr lang="pl-PL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DD4E49ED-D279-47E9-84CF-5E35049AEF91}" type="parTrans" cxnId="{B8E9A437-7A22-429D-A3A3-F0797C209B54}">
      <dgm:prSet/>
      <dgm:spPr/>
      <dgm:t>
        <a:bodyPr/>
        <a:lstStyle/>
        <a:p>
          <a:endParaRPr lang="pl-PL"/>
        </a:p>
      </dgm:t>
    </dgm:pt>
    <dgm:pt modelId="{044CB477-6BB1-4F89-921F-3DABA205C31A}" type="sibTrans" cxnId="{B8E9A437-7A22-429D-A3A3-F0797C209B54}">
      <dgm:prSet/>
      <dgm:spPr/>
      <dgm:t>
        <a:bodyPr/>
        <a:lstStyle/>
        <a:p>
          <a:endParaRPr lang="pl-PL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pl-PL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325135" custScaleY="29019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pl-PL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pl-PL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355537" custScaleY="110737" custLinFactNeighborX="1276" custLinFactNeighborY="42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pl-PL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pl-PL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355522" custScaleY="125780" custLinFactNeighborX="6607" custLinFactNeighborY="536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B8E9A437-7A22-429D-A3A3-F0797C209B54}" srcId="{D1776C8F-2B10-4075-8DF7-7F65AB725ED5}" destId="{3E37875D-7368-471F-A82A-EC64F7E5D788}" srcOrd="1" destOrd="0" parTransId="{DD4E49ED-D279-47E9-84CF-5E35049AEF91}" sibTransId="{044CB477-6BB1-4F89-921F-3DABA205C31A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4E963053-1AF3-46AD-B343-B73E4C8F05E9}" srcId="{AA046201-5C4D-445E-BF0B-5C6D2B0A1945}" destId="{ECCB92C4-CA83-4A8D-92B9-093DFB677980}" srcOrd="3" destOrd="0" parTransId="{A8BB717B-EDD0-4B1C-9D51-FB7A82A46A0D}" sibTransId="{C572E4D3-72C0-4C8B-A3F9-2AF49247F9A6}"/>
    <dgm:cxn modelId="{B6416E04-E5DE-46CA-AD27-47EBE280D636}" type="presOf" srcId="{C59269D0-92A5-481C-BA64-727AFB0DD545}" destId="{B37A5355-225B-4C6F-AED7-6C620F99EECC}" srcOrd="0" destOrd="2" presId="urn:microsoft.com/office/officeart/2005/8/layout/vList5"/>
    <dgm:cxn modelId="{792E2BBF-17A6-439C-AC48-0E4C39B7CB38}" srcId="{AA046201-5C4D-445E-BF0B-5C6D2B0A1945}" destId="{C67D144C-ACDD-429E-A269-746D53E3FB7A}" srcOrd="0" destOrd="0" parTransId="{D9D8B12E-9DFF-446E-B26B-06B456425F83}" sibTransId="{72CCA8E0-4D26-45AA-95FD-54A255DF90BF}"/>
    <dgm:cxn modelId="{0FCBF313-4667-46BC-8E36-4F6116B2F375}" srcId="{AA046201-5C4D-445E-BF0B-5C6D2B0A1945}" destId="{A263C9C1-E869-4FCD-8820-F06CA2B2C35C}" srcOrd="1" destOrd="0" parTransId="{E2541B37-FBE3-4C25-A7BE-9E64426B57C1}" sibTransId="{24BA0DE8-D12C-4495-8FEF-5E960BC64D05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71B6622C-49CE-4AC7-921F-2F5EDD519E60}" type="presOf" srcId="{C67D144C-ACDD-429E-A269-746D53E3FB7A}" destId="{B37A5355-225B-4C6F-AED7-6C620F99EECC}" srcOrd="0" destOrd="0" presId="urn:microsoft.com/office/officeart/2005/8/layout/vList5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2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1F7B76BB-4F6E-4EE5-A29B-4DDBB2521E8B}" type="presOf" srcId="{3E37875D-7368-471F-A82A-EC64F7E5D788}" destId="{C7C3E6FD-D83F-4BDA-907E-B5EE041DA931}" srcOrd="0" destOrd="1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6A944CE8-AEFE-49CD-8A48-E52ABBE4655B}" type="presOf" srcId="{A263C9C1-E869-4FCD-8820-F06CA2B2C35C}" destId="{B37A5355-225B-4C6F-AED7-6C620F99EECC}" srcOrd="0" destOrd="1" presId="urn:microsoft.com/office/officeart/2005/8/layout/vList5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61D2B01B-3394-4087-A850-B00C1AC7F613}" type="presOf" srcId="{ECCB92C4-CA83-4A8D-92B9-093DFB677980}" destId="{B37A5355-225B-4C6F-AED7-6C620F99EECC}" srcOrd="0" destOrd="3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pl-PL" sz="4400" dirty="0" smtClean="0">
              <a:latin typeface="Georgia" pitchFamily="18" charset="0"/>
            </a:rPr>
            <a:t>4</a:t>
          </a:r>
          <a:endParaRPr lang="pl-PL" sz="4400" dirty="0">
            <a:latin typeface="Georgia" pitchFamily="18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pl-PL" sz="4400" dirty="0" smtClean="0">
              <a:latin typeface="Georgia" pitchFamily="18" charset="0"/>
            </a:rPr>
            <a:t>5</a:t>
          </a:r>
          <a:endParaRPr lang="pl-PL" sz="4400" dirty="0">
            <a:latin typeface="Georgia" pitchFamily="18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Określenie warunków tarliskowych i efektywności tarła ichtiofauny w Bałtyku metodą analizy obrazu z rejestracji podwodnych</a:t>
          </a:r>
          <a:endParaRPr lang="pl-PL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Analiza struktur ekologicznych: taksonomicznych, populacyjnych, biocenotycznych: planktonu, bentosu, </a:t>
          </a:r>
          <a:r>
            <a:rPr lang="pl-PL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peryfitonu</a:t>
          </a:r>
          <a:r>
            <a: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i psammonu </a:t>
          </a:r>
          <a:endParaRPr lang="pl-PL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ECCB92C4-CA83-4A8D-92B9-093DFB677980}">
      <dgm:prSet custT="1"/>
      <dgm:spPr/>
      <dgm:t>
        <a:bodyPr/>
        <a:lstStyle/>
        <a:p>
          <a:endParaRPr lang="pl-PL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A8BB717B-EDD0-4B1C-9D51-FB7A82A46A0D}" type="parTrans" cxnId="{4E963053-1AF3-46AD-B343-B73E4C8F05E9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C572E4D3-72C0-4C8B-A3F9-2AF49247F9A6}" type="sibTrans" cxnId="{4E963053-1AF3-46AD-B343-B73E4C8F05E9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C67D144C-ACDD-429E-A269-746D53E3FB7A}">
      <dgm:prSet phldrT="[Text]" custT="1"/>
      <dgm:spPr/>
      <dgm:t>
        <a:bodyPr/>
        <a:lstStyle/>
        <a:p>
          <a:endParaRPr lang="pl-PL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D9D8B12E-9DFF-446E-B26B-06B456425F83}" type="parTrans" cxnId="{792E2BBF-17A6-439C-AC48-0E4C39B7CB38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72CCA8E0-4D26-45AA-95FD-54A255DF90BF}" type="sibTrans" cxnId="{792E2BBF-17A6-439C-AC48-0E4C39B7CB38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A263C9C1-E869-4FCD-8820-F06CA2B2C35C}">
      <dgm:prSet phldrT="[Text]" custT="1"/>
      <dgm:spPr/>
      <dgm:t>
        <a:bodyPr/>
        <a:lstStyle/>
        <a:p>
          <a:endParaRPr lang="pl-PL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2541B37-FBE3-4C25-A7BE-9E64426B57C1}" type="parTrans" cxnId="{0FCBF313-4667-46BC-8E36-4F6116B2F375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24BA0DE8-D12C-4495-8FEF-5E960BC64D05}" type="sibTrans" cxnId="{0FCBF313-4667-46BC-8E36-4F6116B2F375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pl-PL"/>
        </a:p>
      </dgm:t>
    </dgm:pt>
    <dgm:pt modelId="{7E429971-BC57-430F-BB25-C0574E5E39E3}" type="pres">
      <dgm:prSet presAssocID="{74EE5CD8-078F-4590-BF9C-A341A294A016}" presName="parentText" presStyleLbl="node1" presStyleIdx="0" presStyleCnt="2" custScaleX="114538" custScaleY="34075" custLinFactNeighborX="3133" custLinFactNeighborY="508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2" custScaleX="279176" custScaleY="51276" custLinFactNeighborX="10426" custLinFactNeighborY="72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pl-PL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pl-PL"/>
        </a:p>
      </dgm:t>
    </dgm:pt>
    <dgm:pt modelId="{C04276DC-EE64-470A-B8BC-09067B8045FA}" type="pres">
      <dgm:prSet presAssocID="{AA046201-5C4D-445E-BF0B-5C6D2B0A1945}" presName="parentText" presStyleLbl="node1" presStyleIdx="1" presStyleCnt="2" custScaleY="32083" custLinFactNeighborX="-2" custLinFactNeighborY="506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2" custScaleX="236698" custScaleY="43330" custLinFactNeighborX="-2627" custLinFactNeighborY="675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B98F6B2F-08A8-4413-A8DC-D2E0676C896A}" type="presOf" srcId="{AA046201-5C4D-445E-BF0B-5C6D2B0A1945}" destId="{C04276DC-EE64-470A-B8BC-09067B8045FA}" srcOrd="0" destOrd="0" presId="urn:microsoft.com/office/officeart/2005/8/layout/vList5"/>
    <dgm:cxn modelId="{7AEC53F3-F206-4259-B205-31F1AC3689CF}" type="presOf" srcId="{C67D144C-ACDD-429E-A269-746D53E3FB7A}" destId="{B37A5355-225B-4C6F-AED7-6C620F99EECC}" srcOrd="0" destOrd="0" presId="urn:microsoft.com/office/officeart/2005/8/layout/vList5"/>
    <dgm:cxn modelId="{4E963053-1AF3-46AD-B343-B73E4C8F05E9}" srcId="{AA046201-5C4D-445E-BF0B-5C6D2B0A1945}" destId="{ECCB92C4-CA83-4A8D-92B9-093DFB677980}" srcOrd="3" destOrd="0" parTransId="{A8BB717B-EDD0-4B1C-9D51-FB7A82A46A0D}" sibTransId="{C572E4D3-72C0-4C8B-A3F9-2AF49247F9A6}"/>
    <dgm:cxn modelId="{68EFF242-62CA-4393-997A-EAC51E3E3F7C}" type="presOf" srcId="{74EE5CD8-078F-4590-BF9C-A341A294A016}" destId="{7E429971-BC57-430F-BB25-C0574E5E39E3}" srcOrd="0" destOrd="0" presId="urn:microsoft.com/office/officeart/2005/8/layout/vList5"/>
    <dgm:cxn modelId="{A8F8D83C-7F51-4B0B-9DDB-8718CB973B30}" type="presOf" srcId="{ECCB92C4-CA83-4A8D-92B9-093DFB677980}" destId="{B37A5355-225B-4C6F-AED7-6C620F99EECC}" srcOrd="0" destOrd="3" presId="urn:microsoft.com/office/officeart/2005/8/layout/vList5"/>
    <dgm:cxn modelId="{792E2BBF-17A6-439C-AC48-0E4C39B7CB38}" srcId="{AA046201-5C4D-445E-BF0B-5C6D2B0A1945}" destId="{C67D144C-ACDD-429E-A269-746D53E3FB7A}" srcOrd="0" destOrd="0" parTransId="{D9D8B12E-9DFF-446E-B26B-06B456425F83}" sibTransId="{72CCA8E0-4D26-45AA-95FD-54A255DF90BF}"/>
    <dgm:cxn modelId="{0FCBF313-4667-46BC-8E36-4F6116B2F375}" srcId="{AA046201-5C4D-445E-BF0B-5C6D2B0A1945}" destId="{A263C9C1-E869-4FCD-8820-F06CA2B2C35C}" srcOrd="1" destOrd="0" parTransId="{E2541B37-FBE3-4C25-A7BE-9E64426B57C1}" sibTransId="{24BA0DE8-D12C-4495-8FEF-5E960BC64D05}"/>
    <dgm:cxn modelId="{F7728CB3-FA84-4C87-820E-C2D7B4C9AAE8}" type="presOf" srcId="{1E4D3931-0DBD-4211-A24A-6AF364284B1E}" destId="{D54B1729-BC98-42C1-9C6C-D65DCBA4358F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071FB3B-D26B-4384-BD1A-80C12C62D02C}" srcId="{AA046201-5C4D-445E-BF0B-5C6D2B0A1945}" destId="{C59269D0-92A5-481C-BA64-727AFB0DD545}" srcOrd="2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4D38BD6D-8ECD-4211-A8EA-2260D0DEE6C0}" type="presOf" srcId="{F6FEADD9-F67D-41F5-BA4C-3C84956E7F46}" destId="{AAE7A1E6-6847-453D-B55B-8A82BF138C1D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3E61706D-0228-4588-B93B-83409B832848}" type="presOf" srcId="{A263C9C1-E869-4FCD-8820-F06CA2B2C35C}" destId="{B37A5355-225B-4C6F-AED7-6C620F99EECC}" srcOrd="0" destOrd="1" presId="urn:microsoft.com/office/officeart/2005/8/layout/vList5"/>
    <dgm:cxn modelId="{ECA07942-C5A2-49CB-B7B2-4904786D2A43}" type="presOf" srcId="{C59269D0-92A5-481C-BA64-727AFB0DD545}" destId="{B37A5355-225B-4C6F-AED7-6C620F99EECC}" srcOrd="0" destOrd="2" presId="urn:microsoft.com/office/officeart/2005/8/layout/vList5"/>
    <dgm:cxn modelId="{10DE5141-550D-45B2-8891-E4E0F7876BE1}" type="presParOf" srcId="{AAE7A1E6-6847-453D-B55B-8A82BF138C1D}" destId="{C4407577-18A2-46E0-8805-2838042EB67A}" srcOrd="0" destOrd="0" presId="urn:microsoft.com/office/officeart/2005/8/layout/vList5"/>
    <dgm:cxn modelId="{97733DA4-902D-4BA6-8E40-DD6514E8CBAC}" type="presParOf" srcId="{C4407577-18A2-46E0-8805-2838042EB67A}" destId="{7E429971-BC57-430F-BB25-C0574E5E39E3}" srcOrd="0" destOrd="0" presId="urn:microsoft.com/office/officeart/2005/8/layout/vList5"/>
    <dgm:cxn modelId="{3B8860CE-A30F-4D39-A1B8-5AEA07E21BF2}" type="presParOf" srcId="{C4407577-18A2-46E0-8805-2838042EB67A}" destId="{D54B1729-BC98-42C1-9C6C-D65DCBA4358F}" srcOrd="1" destOrd="0" presId="urn:microsoft.com/office/officeart/2005/8/layout/vList5"/>
    <dgm:cxn modelId="{8C4EA83D-A105-4353-95FF-AD04DF089F57}" type="presParOf" srcId="{AAE7A1E6-6847-453D-B55B-8A82BF138C1D}" destId="{AB8574CC-D4F2-4555-AEE3-F4EE58B11D03}" srcOrd="1" destOrd="0" presId="urn:microsoft.com/office/officeart/2005/8/layout/vList5"/>
    <dgm:cxn modelId="{191AF4EC-097B-4790-BF9E-0BD3B18E6E5E}" type="presParOf" srcId="{AAE7A1E6-6847-453D-B55B-8A82BF138C1D}" destId="{85B8F607-FDD8-476A-ADBE-E1250824F294}" srcOrd="2" destOrd="0" presId="urn:microsoft.com/office/officeart/2005/8/layout/vList5"/>
    <dgm:cxn modelId="{EB5A1347-1D7C-4936-9215-83A3103AB651}" type="presParOf" srcId="{85B8F607-FDD8-476A-ADBE-E1250824F294}" destId="{C04276DC-EE64-470A-B8BC-09067B8045FA}" srcOrd="0" destOrd="0" presId="urn:microsoft.com/office/officeart/2005/8/layout/vList5"/>
    <dgm:cxn modelId="{0BE6848A-DB3F-4C7A-ACA9-213F6B5DE0C5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74EE5CD8-078F-4590-BF9C-A341A294A016}">
      <dgm:prSet phldrT="[Text]" custT="1"/>
      <dgm:spPr>
        <a:gradFill flip="none"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</dgm:spPr>
      <dgm:t>
        <a:bodyPr/>
        <a:lstStyle/>
        <a:p>
          <a:r>
            <a:rPr lang="pl-PL" sz="4400" dirty="0">
              <a:latin typeface="Georgia" pitchFamily="18" charset="0"/>
            </a:rPr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AA046201-5C4D-445E-BF0B-5C6D2B0A1945}">
      <dgm:prSet phldrT="[Text]" custT="1"/>
      <dgm:spPr>
        <a:gradFill flip="none" rotWithShape="1">
          <a:gsLst>
            <a:gs pos="0">
              <a:srgbClr val="5E9EFF"/>
            </a:gs>
            <a:gs pos="39999">
              <a:srgbClr val="85C2FF"/>
            </a:gs>
            <a:gs pos="57000">
              <a:srgbClr val="C4D6EB"/>
            </a:gs>
            <a:gs pos="100000">
              <a:srgbClr val="FFEBFA"/>
            </a:gs>
          </a:gsLst>
          <a:lin ang="10800000" scaled="1"/>
          <a:tileRect/>
        </a:gradFill>
      </dgm:spPr>
      <dgm:t>
        <a:bodyPr/>
        <a:lstStyle/>
        <a:p>
          <a:r>
            <a:rPr lang="pl-PL" sz="4400" dirty="0">
              <a:latin typeface="Georgia" pitchFamily="18" charset="0"/>
            </a:rPr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C59269D0-92A5-481C-BA64-727AFB0DD545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monitoring stanu środowiska wodnego wód </a:t>
          </a:r>
          <a:r>
            <a:rPr lang="pl-PL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lotycznych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i </a:t>
          </a:r>
          <a:r>
            <a:rPr lang="pl-PL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lenitycznych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zbiorników śródlądowych i estuariów rzek</a:t>
          </a:r>
          <a:endParaRPr lang="pl-P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D1776C8F-2B10-4075-8DF7-7F65AB725ED5}">
      <dgm:prSet phldrT="[Text]" custT="1"/>
      <dgm:spPr>
        <a:gradFill rotWithShape="0">
          <a:gsLst>
            <a:gs pos="0">
              <a:srgbClr val="7030A0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pl-PL" sz="4400" dirty="0">
              <a:latin typeface="Georgia" pitchFamily="18" charset="0"/>
            </a:rPr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6BE4E373-0656-4EDC-821E-BE09C952B1F6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waloryzacja cieków wodnych metodą River Habitat </a:t>
          </a:r>
          <a:r>
            <a:rPr lang="pl-PL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Survey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(RHS) i ich ocena ekologiczna zgodnie z założeniami Ramowej Dyrektywy Wodnej</a:t>
          </a:r>
          <a:endParaRPr lang="pl-PL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1E4D3931-0DBD-4211-A24A-6AF364284B1E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280988" indent="-280988"/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zastosowanie metod biologicznych: bioindykacja, biomanipulacja strukturą ichtiofauny i tworzenie sztucznych substratów jako podłoża dla hydrobiontów</a:t>
          </a:r>
          <a:endParaRPr lang="pl-PL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ECCB92C4-CA83-4A8D-92B9-093DFB677980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endParaRPr lang="pl-PL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A8BB717B-EDD0-4B1C-9D51-FB7A82A46A0D}" type="parTrans" cxnId="{4E963053-1AF3-46AD-B343-B73E4C8F05E9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C572E4D3-72C0-4C8B-A3F9-2AF49247F9A6}" type="sibTrans" cxnId="{4E963053-1AF3-46AD-B343-B73E4C8F05E9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C67D144C-ACDD-429E-A269-746D53E3FB7A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endParaRPr lang="pl-P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D9D8B12E-9DFF-446E-B26B-06B456425F83}" type="parTrans" cxnId="{792E2BBF-17A6-439C-AC48-0E4C39B7CB38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72CCA8E0-4D26-45AA-95FD-54A255DF90BF}" type="sibTrans" cxnId="{792E2BBF-17A6-439C-AC48-0E4C39B7CB38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A263C9C1-E869-4FCD-8820-F06CA2B2C35C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endParaRPr lang="pl-P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2541B37-FBE3-4C25-A7BE-9E64426B57C1}" type="parTrans" cxnId="{0FCBF313-4667-46BC-8E36-4F6116B2F375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24BA0DE8-D12C-4495-8FEF-5E960BC64D05}" type="sibTrans" cxnId="{0FCBF313-4667-46BC-8E36-4F6116B2F375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32629CE3-D786-4C2E-9BAC-40ADAB5AB399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endParaRPr lang="pl-PL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1FB7BC74-2DF7-4C7B-9495-2A4A0DCA5A40}" type="parTrans" cxnId="{6FC74B3F-4E0E-4692-B47D-0DE9FC6844AC}">
      <dgm:prSet/>
      <dgm:spPr/>
      <dgm:t>
        <a:bodyPr/>
        <a:lstStyle/>
        <a:p>
          <a:endParaRPr lang="pl-PL"/>
        </a:p>
      </dgm:t>
    </dgm:pt>
    <dgm:pt modelId="{539C9AFD-0355-4888-8220-2F295C4EE4FF}" type="sibTrans" cxnId="{6FC74B3F-4E0E-4692-B47D-0DE9FC6844AC}">
      <dgm:prSet/>
      <dgm:spPr/>
      <dgm:t>
        <a:bodyPr/>
        <a:lstStyle/>
        <a:p>
          <a:endParaRPr lang="pl-PL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pl-PL"/>
        </a:p>
      </dgm:t>
    </dgm:pt>
    <dgm:pt modelId="{7E429971-BC57-430F-BB25-C0574E5E39E3}" type="pres">
      <dgm:prSet presAssocID="{74EE5CD8-078F-4590-BF9C-A341A294A016}" presName="parentText" presStyleLbl="node1" presStyleIdx="0" presStyleCnt="3" custScaleX="93583" custScaleY="79900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46114" custScaleY="9914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pl-PL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pl-PL"/>
        </a:p>
      </dgm:t>
    </dgm:pt>
    <dgm:pt modelId="{C04276DC-EE64-470A-B8BC-09067B8045FA}" type="pres">
      <dgm:prSet presAssocID="{AA046201-5C4D-445E-BF0B-5C6D2B0A1945}" presName="parentText" presStyleLbl="node1" presStyleIdx="1" presStyleCnt="3" custScaleX="99978" custScaleY="8070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67612" custScaleY="113306" custLinFactNeighborX="1276" custLinFactNeighborY="-198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pl-PL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pl-PL"/>
        </a:p>
      </dgm:t>
    </dgm:pt>
    <dgm:pt modelId="{F5034101-5B7D-4FE7-B47A-5A48CF39606B}" type="pres">
      <dgm:prSet presAssocID="{D1776C8F-2B10-4075-8DF7-7F65AB725ED5}" presName="parentText" presStyleLbl="node1" presStyleIdx="2" presStyleCnt="3" custScaleX="110426" custScaleY="8259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67049" custScaleY="117582" custLinFactNeighborX="1276" custLinFactNeighborY="-512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6B47339E-E5B0-4095-BA61-F90BB2D93830}" type="presOf" srcId="{ECCB92C4-CA83-4A8D-92B9-093DFB677980}" destId="{B37A5355-225B-4C6F-AED7-6C620F99EECC}" srcOrd="0" destOrd="4" presId="urn:microsoft.com/office/officeart/2005/8/layout/vList5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4E963053-1AF3-46AD-B343-B73E4C8F05E9}" srcId="{AA046201-5C4D-445E-BF0B-5C6D2B0A1945}" destId="{ECCB92C4-CA83-4A8D-92B9-093DFB677980}" srcOrd="4" destOrd="0" parTransId="{A8BB717B-EDD0-4B1C-9D51-FB7A82A46A0D}" sibTransId="{C572E4D3-72C0-4C8B-A3F9-2AF49247F9A6}"/>
    <dgm:cxn modelId="{792E2BBF-17A6-439C-AC48-0E4C39B7CB38}" srcId="{AA046201-5C4D-445E-BF0B-5C6D2B0A1945}" destId="{C67D144C-ACDD-429E-A269-746D53E3FB7A}" srcOrd="0" destOrd="0" parTransId="{D9D8B12E-9DFF-446E-B26B-06B456425F83}" sibTransId="{72CCA8E0-4D26-45AA-95FD-54A255DF90BF}"/>
    <dgm:cxn modelId="{0FCBF313-4667-46BC-8E36-4F6116B2F375}" srcId="{AA046201-5C4D-445E-BF0B-5C6D2B0A1945}" destId="{A263C9C1-E869-4FCD-8820-F06CA2B2C35C}" srcOrd="1" destOrd="0" parTransId="{E2541B37-FBE3-4C25-A7BE-9E64426B57C1}" sibTransId="{24BA0DE8-D12C-4495-8FEF-5E960BC64D05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152E86F-ED87-4B98-9E45-CAA849E7E762}" type="presOf" srcId="{74EE5CD8-078F-4590-BF9C-A341A294A016}" destId="{7E429971-BC57-430F-BB25-C0574E5E39E3}" srcOrd="0" destOrd="0" presId="urn:microsoft.com/office/officeart/2005/8/layout/vList5"/>
    <dgm:cxn modelId="{AC0A7276-F4A7-4E5F-948A-1D25A5592EDC}" type="presOf" srcId="{F6FEADD9-F67D-41F5-BA4C-3C84956E7F46}" destId="{AAE7A1E6-6847-453D-B55B-8A82BF138C1D}" srcOrd="0" destOrd="0" presId="urn:microsoft.com/office/officeart/2005/8/layout/vList5"/>
    <dgm:cxn modelId="{A450C5C8-7191-46D2-B0E0-89A56357AC3C}" type="presOf" srcId="{32629CE3-D786-4C2E-9BAC-40ADAB5AB399}" destId="{B37A5355-225B-4C6F-AED7-6C620F99EECC}" srcOrd="0" destOrd="3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9071FB3B-D26B-4384-BD1A-80C12C62D02C}" srcId="{AA046201-5C4D-445E-BF0B-5C6D2B0A1945}" destId="{C59269D0-92A5-481C-BA64-727AFB0DD545}" srcOrd="2" destOrd="0" parTransId="{312CC84D-092F-422A-AA24-A4619DBBB7BE}" sibTransId="{266DE8E8-1339-41C4-B9A7-6148496C7FA9}"/>
    <dgm:cxn modelId="{0787359D-2D6F-4257-99FF-61944B577737}" type="presOf" srcId="{C59269D0-92A5-481C-BA64-727AFB0DD545}" destId="{B37A5355-225B-4C6F-AED7-6C620F99EECC}" srcOrd="0" destOrd="2" presId="urn:microsoft.com/office/officeart/2005/8/layout/vList5"/>
    <dgm:cxn modelId="{05272D7C-7CA4-4D01-AD70-ED67739B4CC8}" type="presOf" srcId="{D1776C8F-2B10-4075-8DF7-7F65AB725ED5}" destId="{F5034101-5B7D-4FE7-B47A-5A48CF39606B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E9105D-AE01-45A2-9DAB-96E7043F4044}" type="presOf" srcId="{C67D144C-ACDD-429E-A269-746D53E3FB7A}" destId="{B37A5355-225B-4C6F-AED7-6C620F99EECC}" srcOrd="0" destOrd="0" presId="urn:microsoft.com/office/officeart/2005/8/layout/vList5"/>
    <dgm:cxn modelId="{8AC337F9-0D88-4F88-9F80-082D67A2099E}" type="presOf" srcId="{6BE4E373-0656-4EDC-821E-BE09C952B1F6}" destId="{C7C3E6FD-D83F-4BDA-907E-B5EE041DA931}" srcOrd="0" destOrd="0" presId="urn:microsoft.com/office/officeart/2005/8/layout/vList5"/>
    <dgm:cxn modelId="{C0B65CA5-0D6A-45ED-86E1-A23058030DD6}" type="presOf" srcId="{1E4D3931-0DBD-4211-A24A-6AF364284B1E}" destId="{D54B1729-BC98-42C1-9C6C-D65DCBA4358F}" srcOrd="0" destOrd="0" presId="urn:microsoft.com/office/officeart/2005/8/layout/vList5"/>
    <dgm:cxn modelId="{B53E53C6-340E-4054-97A9-EE98A52A8581}" type="presOf" srcId="{AA046201-5C4D-445E-BF0B-5C6D2B0A1945}" destId="{C04276DC-EE64-470A-B8BC-09067B8045FA}" srcOrd="0" destOrd="0" presId="urn:microsoft.com/office/officeart/2005/8/layout/vList5"/>
    <dgm:cxn modelId="{6FC74B3F-4E0E-4692-B47D-0DE9FC6844AC}" srcId="{AA046201-5C4D-445E-BF0B-5C6D2B0A1945}" destId="{32629CE3-D786-4C2E-9BAC-40ADAB5AB399}" srcOrd="3" destOrd="0" parTransId="{1FB7BC74-2DF7-4C7B-9495-2A4A0DCA5A40}" sibTransId="{539C9AFD-0355-4888-8220-2F295C4EE4FF}"/>
    <dgm:cxn modelId="{4C33570E-FD2C-418C-98F1-5AFADE4C32C8}" type="presOf" srcId="{A263C9C1-E869-4FCD-8820-F06CA2B2C35C}" destId="{B37A5355-225B-4C6F-AED7-6C620F99EECC}" srcOrd="0" destOrd="1" presId="urn:microsoft.com/office/officeart/2005/8/layout/vList5"/>
    <dgm:cxn modelId="{670EF539-FD8C-4F8B-8282-F6C99F0B80B2}" type="presParOf" srcId="{AAE7A1E6-6847-453D-B55B-8A82BF138C1D}" destId="{C4407577-18A2-46E0-8805-2838042EB67A}" srcOrd="0" destOrd="0" presId="urn:microsoft.com/office/officeart/2005/8/layout/vList5"/>
    <dgm:cxn modelId="{DB4B3995-9D03-4B59-9B9B-68474D4EB932}" type="presParOf" srcId="{C4407577-18A2-46E0-8805-2838042EB67A}" destId="{7E429971-BC57-430F-BB25-C0574E5E39E3}" srcOrd="0" destOrd="0" presId="urn:microsoft.com/office/officeart/2005/8/layout/vList5"/>
    <dgm:cxn modelId="{2CEECA03-0142-411B-8218-E85E3B3837D8}" type="presParOf" srcId="{C4407577-18A2-46E0-8805-2838042EB67A}" destId="{D54B1729-BC98-42C1-9C6C-D65DCBA4358F}" srcOrd="1" destOrd="0" presId="urn:microsoft.com/office/officeart/2005/8/layout/vList5"/>
    <dgm:cxn modelId="{BAABDC5A-44DA-42E2-BB59-E260E2DD8A27}" type="presParOf" srcId="{AAE7A1E6-6847-453D-B55B-8A82BF138C1D}" destId="{AB8574CC-D4F2-4555-AEE3-F4EE58B11D03}" srcOrd="1" destOrd="0" presId="urn:microsoft.com/office/officeart/2005/8/layout/vList5"/>
    <dgm:cxn modelId="{0B1DCE0B-11CD-43D4-8C52-7CBAAB25C084}" type="presParOf" srcId="{AAE7A1E6-6847-453D-B55B-8A82BF138C1D}" destId="{85B8F607-FDD8-476A-ADBE-E1250824F294}" srcOrd="2" destOrd="0" presId="urn:microsoft.com/office/officeart/2005/8/layout/vList5"/>
    <dgm:cxn modelId="{7FD1FF57-6973-4CAE-B5D0-8B4E076BFA40}" type="presParOf" srcId="{85B8F607-FDD8-476A-ADBE-E1250824F294}" destId="{C04276DC-EE64-470A-B8BC-09067B8045FA}" srcOrd="0" destOrd="0" presId="urn:microsoft.com/office/officeart/2005/8/layout/vList5"/>
    <dgm:cxn modelId="{5C31BA42-A562-40C7-8E4B-26C99E65E80B}" type="presParOf" srcId="{85B8F607-FDD8-476A-ADBE-E1250824F294}" destId="{B37A5355-225B-4C6F-AED7-6C620F99EECC}" srcOrd="1" destOrd="0" presId="urn:microsoft.com/office/officeart/2005/8/layout/vList5"/>
    <dgm:cxn modelId="{5F239931-1303-4EFF-9FEB-C622FB8A7B05}" type="presParOf" srcId="{AAE7A1E6-6847-453D-B55B-8A82BF138C1D}" destId="{5ACAA866-A8A8-4183-97B5-CEEAB1525C60}" srcOrd="3" destOrd="0" presId="urn:microsoft.com/office/officeart/2005/8/layout/vList5"/>
    <dgm:cxn modelId="{8F50DFB8-5E29-4383-9EF6-93D5CA6076BF}" type="presParOf" srcId="{AAE7A1E6-6847-453D-B55B-8A82BF138C1D}" destId="{477213BE-9E91-4950-8451-7F60796F47F4}" srcOrd="4" destOrd="0" presId="urn:microsoft.com/office/officeart/2005/8/layout/vList5"/>
    <dgm:cxn modelId="{C096D08A-174D-4111-A043-8D6587C616B4}" type="presParOf" srcId="{477213BE-9E91-4950-8451-7F60796F47F4}" destId="{F5034101-5B7D-4FE7-B47A-5A48CF39606B}" srcOrd="0" destOrd="0" presId="urn:microsoft.com/office/officeart/2005/8/layout/vList5"/>
    <dgm:cxn modelId="{F2804049-2AE4-444E-B490-C7066952AADC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pl-PL" sz="4400" dirty="0" smtClean="0">
              <a:latin typeface="Georgia" pitchFamily="18" charset="0"/>
            </a:rPr>
            <a:t>4</a:t>
          </a:r>
          <a:endParaRPr lang="pl-PL" sz="4400" dirty="0">
            <a:latin typeface="Georgia" pitchFamily="18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pl-PL" sz="4400" dirty="0" smtClean="0">
              <a:latin typeface="Georgia" pitchFamily="18" charset="0"/>
            </a:rPr>
            <a:t>5</a:t>
          </a:r>
          <a:endParaRPr lang="pl-PL" sz="4400" dirty="0">
            <a:latin typeface="Georgia" pitchFamily="18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diagnostyka warunków środowiskowych dla wykonania biomanipulacji hydrobiontów w zdegradowanych zbiornikach jeziornych</a:t>
          </a:r>
          <a:endParaRPr lang="pl-P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zmiany struktury hydrobiontów na przykładzie „</a:t>
          </a:r>
          <a:r>
            <a:rPr lang="pl-PL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river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continuum”, rybacka bonitacja cieków</a:t>
          </a:r>
          <a:endParaRPr lang="pl-PL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pl-PL" sz="3200">
            <a:latin typeface="Georgia" pitchFamily="18" charset="0"/>
          </a:endParaRPr>
        </a:p>
      </dgm:t>
    </dgm:pt>
    <dgm:pt modelId="{ECCB92C4-CA83-4A8D-92B9-093DFB677980}">
      <dgm:prSet custT="1"/>
      <dgm:spPr/>
      <dgm:t>
        <a:bodyPr/>
        <a:lstStyle/>
        <a:p>
          <a:endParaRPr lang="pl-PL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A8BB717B-EDD0-4B1C-9D51-FB7A82A46A0D}" type="parTrans" cxnId="{4E963053-1AF3-46AD-B343-B73E4C8F05E9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C572E4D3-72C0-4C8B-A3F9-2AF49247F9A6}" type="sibTrans" cxnId="{4E963053-1AF3-46AD-B343-B73E4C8F05E9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C67D144C-ACDD-429E-A269-746D53E3FB7A}">
      <dgm:prSet phldrT="[Text]" custT="1"/>
      <dgm:spPr/>
      <dgm:t>
        <a:bodyPr/>
        <a:lstStyle/>
        <a:p>
          <a:endParaRPr lang="pl-P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D9D8B12E-9DFF-446E-B26B-06B456425F83}" type="parTrans" cxnId="{792E2BBF-17A6-439C-AC48-0E4C39B7CB38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72CCA8E0-4D26-45AA-95FD-54A255DF90BF}" type="sibTrans" cxnId="{792E2BBF-17A6-439C-AC48-0E4C39B7CB38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A263C9C1-E869-4FCD-8820-F06CA2B2C35C}">
      <dgm:prSet phldrT="[Text]" custT="1"/>
      <dgm:spPr/>
      <dgm:t>
        <a:bodyPr/>
        <a:lstStyle/>
        <a:p>
          <a:endParaRPr lang="pl-P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2541B37-FBE3-4C25-A7BE-9E64426B57C1}" type="parTrans" cxnId="{0FCBF313-4667-46BC-8E36-4F6116B2F375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24BA0DE8-D12C-4495-8FEF-5E960BC64D05}" type="sibTrans" cxnId="{0FCBF313-4667-46BC-8E36-4F6116B2F375}">
      <dgm:prSet/>
      <dgm:spPr/>
      <dgm:t>
        <a:bodyPr/>
        <a:lstStyle/>
        <a:p>
          <a:endParaRPr lang="pl-PL">
            <a:latin typeface="Georgia" pitchFamily="18" charset="0"/>
          </a:endParaRPr>
        </a:p>
      </dgm:t>
    </dgm:pt>
    <dgm:pt modelId="{969095A3-ACC4-4D18-85EC-F1D28AF42D56}">
      <dgm:prSet custT="1"/>
      <dgm:spPr/>
      <dgm:t>
        <a:bodyPr/>
        <a:lstStyle/>
        <a:p>
          <a:endParaRPr lang="pl-PL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981428B-522F-4AC9-9CB1-15409AA8AFF0}" type="parTrans" cxnId="{5B011126-B2D5-45E1-9839-EC3B778C2A74}">
      <dgm:prSet/>
      <dgm:spPr/>
      <dgm:t>
        <a:bodyPr/>
        <a:lstStyle/>
        <a:p>
          <a:endParaRPr lang="pl-PL"/>
        </a:p>
      </dgm:t>
    </dgm:pt>
    <dgm:pt modelId="{77B1E437-8320-4A12-BA79-784BF09C7765}" type="sibTrans" cxnId="{5B011126-B2D5-45E1-9839-EC3B778C2A74}">
      <dgm:prSet/>
      <dgm:spPr/>
      <dgm:t>
        <a:bodyPr/>
        <a:lstStyle/>
        <a:p>
          <a:endParaRPr lang="pl-PL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pl-PL"/>
        </a:p>
      </dgm:t>
    </dgm:pt>
    <dgm:pt modelId="{7E429971-BC57-430F-BB25-C0574E5E39E3}" type="pres">
      <dgm:prSet presAssocID="{74EE5CD8-078F-4590-BF9C-A341A294A016}" presName="parentText" presStyleLbl="node1" presStyleIdx="0" presStyleCnt="2" custScaleX="111422" custScaleY="29587" custLinFactNeighborX="-11" custLinFactNeighborY="129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2" custScaleX="246114" custScaleY="4538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pl-PL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pl-PL"/>
        </a:p>
      </dgm:t>
    </dgm:pt>
    <dgm:pt modelId="{C04276DC-EE64-470A-B8BC-09067B8045FA}" type="pres">
      <dgm:prSet presAssocID="{AA046201-5C4D-445E-BF0B-5C6D2B0A1945}" presName="parentText" presStyleLbl="node1" presStyleIdx="1" presStyleCnt="2" custScaleX="90425" custScaleY="3177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2" custScaleX="205522" custScaleY="47619" custLinFactNeighborX="-1318" custLinFactNeighborY="24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3BB52C36-C774-420C-B362-5F78180076EB}" type="presOf" srcId="{74EE5CD8-078F-4590-BF9C-A341A294A016}" destId="{7E429971-BC57-430F-BB25-C0574E5E39E3}" srcOrd="0" destOrd="0" presId="urn:microsoft.com/office/officeart/2005/8/layout/vList5"/>
    <dgm:cxn modelId="{785836CB-1E3B-4FF2-8337-FCDA632FA5A9}" type="presOf" srcId="{969095A3-ACC4-4D18-85EC-F1D28AF42D56}" destId="{B37A5355-225B-4C6F-AED7-6C620F99EECC}" srcOrd="0" destOrd="3" presId="urn:microsoft.com/office/officeart/2005/8/layout/vList5"/>
    <dgm:cxn modelId="{02BCC80D-43B7-4DD4-9A02-DA874A3A370E}" type="presOf" srcId="{1E4D3931-0DBD-4211-A24A-6AF364284B1E}" destId="{D54B1729-BC98-42C1-9C6C-D65DCBA4358F}" srcOrd="0" destOrd="0" presId="urn:microsoft.com/office/officeart/2005/8/layout/vList5"/>
    <dgm:cxn modelId="{4E963053-1AF3-46AD-B343-B73E4C8F05E9}" srcId="{AA046201-5C4D-445E-BF0B-5C6D2B0A1945}" destId="{ECCB92C4-CA83-4A8D-92B9-093DFB677980}" srcOrd="4" destOrd="0" parTransId="{A8BB717B-EDD0-4B1C-9D51-FB7A82A46A0D}" sibTransId="{C572E4D3-72C0-4C8B-A3F9-2AF49247F9A6}"/>
    <dgm:cxn modelId="{618BF549-995B-4A68-96EA-E21355F3B0FD}" type="presOf" srcId="{F6FEADD9-F67D-41F5-BA4C-3C84956E7F46}" destId="{AAE7A1E6-6847-453D-B55B-8A82BF138C1D}" srcOrd="0" destOrd="0" presId="urn:microsoft.com/office/officeart/2005/8/layout/vList5"/>
    <dgm:cxn modelId="{792E2BBF-17A6-439C-AC48-0E4C39B7CB38}" srcId="{AA046201-5C4D-445E-BF0B-5C6D2B0A1945}" destId="{C67D144C-ACDD-429E-A269-746D53E3FB7A}" srcOrd="0" destOrd="0" parTransId="{D9D8B12E-9DFF-446E-B26B-06B456425F83}" sibTransId="{72CCA8E0-4D26-45AA-95FD-54A255DF90BF}"/>
    <dgm:cxn modelId="{C78A7901-44B9-418B-8503-776E0BDA2482}" type="presOf" srcId="{C67D144C-ACDD-429E-A269-746D53E3FB7A}" destId="{B37A5355-225B-4C6F-AED7-6C620F99EECC}" srcOrd="0" destOrd="0" presId="urn:microsoft.com/office/officeart/2005/8/layout/vList5"/>
    <dgm:cxn modelId="{0FCBF313-4667-46BC-8E36-4F6116B2F375}" srcId="{AA046201-5C4D-445E-BF0B-5C6D2B0A1945}" destId="{A263C9C1-E869-4FCD-8820-F06CA2B2C35C}" srcOrd="1" destOrd="0" parTransId="{E2541B37-FBE3-4C25-A7BE-9E64426B57C1}" sibTransId="{24BA0DE8-D12C-4495-8FEF-5E960BC64D05}"/>
    <dgm:cxn modelId="{E06C59D7-3FD1-4FCE-BBAA-1233CFC50B42}" type="presOf" srcId="{A263C9C1-E869-4FCD-8820-F06CA2B2C35C}" destId="{B37A5355-225B-4C6F-AED7-6C620F99EECC}" srcOrd="0" destOrd="1" presId="urn:microsoft.com/office/officeart/2005/8/layout/vList5"/>
    <dgm:cxn modelId="{5B011126-B2D5-45E1-9839-EC3B778C2A74}" srcId="{AA046201-5C4D-445E-BF0B-5C6D2B0A1945}" destId="{969095A3-ACC4-4D18-85EC-F1D28AF42D56}" srcOrd="3" destOrd="0" parTransId="{B981428B-522F-4AC9-9CB1-15409AA8AFF0}" sibTransId="{77B1E437-8320-4A12-BA79-784BF09C7765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071FB3B-D26B-4384-BD1A-80C12C62D02C}" srcId="{AA046201-5C4D-445E-BF0B-5C6D2B0A1945}" destId="{C59269D0-92A5-481C-BA64-727AFB0DD545}" srcOrd="2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AC0F5DA-E4FF-43F7-9231-01D8AC25AC0B}" type="presOf" srcId="{AA046201-5C4D-445E-BF0B-5C6D2B0A1945}" destId="{C04276DC-EE64-470A-B8BC-09067B8045FA}" srcOrd="0" destOrd="0" presId="urn:microsoft.com/office/officeart/2005/8/layout/vList5"/>
    <dgm:cxn modelId="{053B9D1A-0216-49ED-BC2A-6B9A8918D966}" type="presOf" srcId="{C59269D0-92A5-481C-BA64-727AFB0DD545}" destId="{B37A5355-225B-4C6F-AED7-6C620F99EECC}" srcOrd="0" destOrd="2" presId="urn:microsoft.com/office/officeart/2005/8/layout/vList5"/>
    <dgm:cxn modelId="{177C75B1-7F37-4DAF-8588-25E438BCF708}" type="presOf" srcId="{ECCB92C4-CA83-4A8D-92B9-093DFB677980}" destId="{B37A5355-225B-4C6F-AED7-6C620F99EECC}" srcOrd="0" destOrd="4" presId="urn:microsoft.com/office/officeart/2005/8/layout/vList5"/>
    <dgm:cxn modelId="{45575F2E-5581-444B-99D5-92D06B47E4B1}" type="presParOf" srcId="{AAE7A1E6-6847-453D-B55B-8A82BF138C1D}" destId="{C4407577-18A2-46E0-8805-2838042EB67A}" srcOrd="0" destOrd="0" presId="urn:microsoft.com/office/officeart/2005/8/layout/vList5"/>
    <dgm:cxn modelId="{207B57B8-2EC5-4DD0-9B04-FC9800EF38A4}" type="presParOf" srcId="{C4407577-18A2-46E0-8805-2838042EB67A}" destId="{7E429971-BC57-430F-BB25-C0574E5E39E3}" srcOrd="0" destOrd="0" presId="urn:microsoft.com/office/officeart/2005/8/layout/vList5"/>
    <dgm:cxn modelId="{6D667037-BF8A-47F5-85C0-B1D799799CA5}" type="presParOf" srcId="{C4407577-18A2-46E0-8805-2838042EB67A}" destId="{D54B1729-BC98-42C1-9C6C-D65DCBA4358F}" srcOrd="1" destOrd="0" presId="urn:microsoft.com/office/officeart/2005/8/layout/vList5"/>
    <dgm:cxn modelId="{9A79CEDB-56EB-4DAD-AAF3-06375833F522}" type="presParOf" srcId="{AAE7A1E6-6847-453D-B55B-8A82BF138C1D}" destId="{AB8574CC-D4F2-4555-AEE3-F4EE58B11D03}" srcOrd="1" destOrd="0" presId="urn:microsoft.com/office/officeart/2005/8/layout/vList5"/>
    <dgm:cxn modelId="{48C63815-B844-4728-96B0-7FB946B8A83E}" type="presParOf" srcId="{AAE7A1E6-6847-453D-B55B-8A82BF138C1D}" destId="{85B8F607-FDD8-476A-ADBE-E1250824F294}" srcOrd="2" destOrd="0" presId="urn:microsoft.com/office/officeart/2005/8/layout/vList5"/>
    <dgm:cxn modelId="{CDAB0414-B15A-48AA-8FC7-C8AB5DDDF0A7}" type="presParOf" srcId="{85B8F607-FDD8-476A-ADBE-E1250824F294}" destId="{C04276DC-EE64-470A-B8BC-09067B8045FA}" srcOrd="0" destOrd="0" presId="urn:microsoft.com/office/officeart/2005/8/layout/vList5"/>
    <dgm:cxn modelId="{35CBC332-5C1F-41AA-B7D4-47FB187996C0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D83FDC75-7F73-4A4A-A77C-09AADF00E0EA}" type="datetimeFigureOut">
              <a:rPr lang="pl-PL" smtClean="0"/>
              <a:pPr/>
              <a:t>2014-01-17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459226BF-1F13-42D3-80DC-373E7ADD1EB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434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48AEF76B-3757-4A0B-AF93-28494465C1DD}" type="datetimeFigureOut">
              <a:pPr/>
              <a:t>2014-01-17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75693FD4-8F83-4EF7-AC3F-0DC0388986B0}" type="slidenum"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06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/>
            </a:pPr>
            <a:r>
              <a:rPr lang="pl-PL" dirty="0" smtClean="0"/>
              <a:t>Ten szablon może być używany jako plik startowy do prezentowania materiałów szkoleniowych w ustawieniu grupy.</a:t>
            </a:r>
          </a:p>
          <a:p>
            <a:endParaRPr lang="pl-PL" dirty="0" smtClean="0"/>
          </a:p>
          <a:p>
            <a:pPr lvl="0"/>
            <a:r>
              <a:rPr lang="pl-PL" sz="1200" b="1" dirty="0" smtClean="0"/>
              <a:t>Sekcje</a:t>
            </a:r>
            <a:endParaRPr lang="pl-PL" sz="1200" b="0" dirty="0" smtClean="0"/>
          </a:p>
          <a:p>
            <a:pPr lvl="0"/>
            <a:r>
              <a:rPr lang="pl-PL" sz="1200" b="0" dirty="0" smtClean="0"/>
              <a:t>Kliknij prawym przyciskiem myszy slajd, aby dodać sekcje.</a:t>
            </a:r>
            <a:r>
              <a:rPr lang="pl-PL" sz="1200" b="0" baseline="0" dirty="0" smtClean="0"/>
              <a:t> Sekcje ułatwiają organizowanie slajdów i usprawniają współpracę nad dokumentem.</a:t>
            </a:r>
            <a:endParaRPr lang="pl-PL" sz="1200" b="0" dirty="0" smtClean="0"/>
          </a:p>
          <a:p>
            <a:pPr lvl="0"/>
            <a:endParaRPr lang="pl-PL" sz="1200" b="1" dirty="0" smtClean="0"/>
          </a:p>
          <a:p>
            <a:pPr lvl="0"/>
            <a:r>
              <a:rPr lang="pl-PL" sz="1200" b="1" dirty="0" smtClean="0"/>
              <a:t>Notatki</a:t>
            </a:r>
          </a:p>
          <a:p>
            <a:pPr lvl="0"/>
            <a:r>
              <a:rPr lang="pl-PL" sz="1200" dirty="0" smtClean="0"/>
              <a:t>Użyj sekcji Notatki do wstawiania notatek lub dodatkowych informacji dla odbiorców.</a:t>
            </a:r>
            <a:r>
              <a:rPr lang="pl-PL" sz="1200" baseline="0" dirty="0" smtClean="0"/>
              <a:t> Podczas przedstawiania prezentacji notatki są widoczne w widoku prezentacji. </a:t>
            </a:r>
          </a:p>
          <a:p>
            <a:pPr lvl="0">
              <a:buFontTx/>
              <a:buNone/>
            </a:pPr>
            <a:r>
              <a:rPr lang="pl-PL" sz="1200" dirty="0" smtClean="0"/>
              <a:t>Pamiętaj o odpowiednim rozmiarze czcionki (w celu ułatwienia dostępu, widoczności, nagrywania i pracy online).</a:t>
            </a:r>
          </a:p>
          <a:p>
            <a:pPr lvl="0"/>
            <a:endParaRPr lang="pl-PL" sz="1200" dirty="0" smtClean="0"/>
          </a:p>
          <a:p>
            <a:pPr lvl="0">
              <a:buFontTx/>
              <a:buNone/>
            </a:pPr>
            <a:r>
              <a:rPr lang="pl-PL" sz="1200" b="1" dirty="0" smtClean="0"/>
              <a:t>Odpowiednio dobrane kolory </a:t>
            </a:r>
          </a:p>
          <a:p>
            <a:pPr lvl="0">
              <a:buFontTx/>
              <a:buNone/>
            </a:pPr>
            <a:r>
              <a:rPr lang="pl-PL" sz="1200" dirty="0" smtClean="0"/>
              <a:t>Zwróć szczególną uwagę na wykresy, schematy i pola tekstowe.</a:t>
            </a:r>
            <a:r>
              <a:rPr lang="pl-PL" sz="1200" baseline="0" dirty="0" smtClean="0"/>
              <a:t> </a:t>
            </a:r>
            <a:endParaRPr lang="pl-PL" sz="1200" dirty="0" smtClean="0"/>
          </a:p>
          <a:p>
            <a:pPr lvl="0"/>
            <a:r>
              <a:rPr lang="pl-PL" sz="1200" dirty="0" smtClean="0"/>
              <a:t>Uwzględnij to, że uczestnicy mogą drukować w trybie czarno-białym lub w skali </a:t>
            </a:r>
            <a:r>
              <a:rPr lang="pl-PL" sz="1200" dirty="0" err="1" smtClean="0"/>
              <a:t>odcieni szarości</a:t>
            </a:r>
            <a:r>
              <a:rPr lang="pl-PL" sz="1200" dirty="0" smtClean="0"/>
              <a:t>. Wykonaj wydruki testowe, aby sprawdzić, czy wszystko jest widoczne po wydrukowaniu w trybie czarno-białym i w skali </a:t>
            </a:r>
            <a:r>
              <a:rPr lang="pl-PL" sz="1200" dirty="0" err="1" smtClean="0"/>
              <a:t>odcieni szarości</a:t>
            </a:r>
            <a:r>
              <a:rPr lang="pl-PL" sz="1200" dirty="0" smtClean="0"/>
              <a:t>.</a:t>
            </a:r>
          </a:p>
          <a:p>
            <a:pPr lvl="0">
              <a:buFontTx/>
              <a:buNone/>
            </a:pPr>
            <a:endParaRPr lang="pl-PL" sz="1200" dirty="0" smtClean="0"/>
          </a:p>
          <a:p>
            <a:pPr lvl="0">
              <a:buFontTx/>
              <a:buNone/>
            </a:pPr>
            <a:r>
              <a:rPr lang="pl-PL" sz="1200" b="1" dirty="0" smtClean="0"/>
              <a:t>Elementy graficzne, tabele i wykresy</a:t>
            </a:r>
          </a:p>
          <a:p>
            <a:pPr lvl="0"/>
            <a:r>
              <a:rPr lang="pl-PL" sz="1200" dirty="0" smtClean="0"/>
              <a:t>Staraj się zachować prostotę — używaj spójnych stylów i kolorów, które nie odwracają uwagi od zawartości.</a:t>
            </a:r>
          </a:p>
          <a:p>
            <a:pPr lvl="0"/>
            <a:r>
              <a:rPr lang="pl-PL" sz="1200" dirty="0" smtClean="0"/>
              <a:t>Oznacz etykietą każdy wykres i tabelę.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526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pl-PL"/>
            </a:pPr>
            <a:r>
              <a:rPr lang="pl-PL" sz="1200" dirty="0" smtClean="0"/>
              <a:t>Inna możliwość</a:t>
            </a:r>
            <a:r>
              <a:rPr lang="pl-PL" sz="1200" baseline="0" dirty="0" smtClean="0"/>
              <a:t> zaprezentowania slajdu Zarys.</a:t>
            </a:r>
            <a:endParaRPr lang="pl-PL" sz="1200" dirty="0" smtClean="0"/>
          </a:p>
          <a:p>
            <a:pPr marL="228600" indent="-228600">
              <a:buFont typeface="+mj-lt"/>
              <a:buNone/>
            </a:pPr>
            <a:endParaRPr lang="pl-PL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2589792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pl-PL"/>
            </a:pPr>
            <a:r>
              <a:rPr lang="pl-PL" sz="1200" dirty="0" smtClean="0"/>
              <a:t>Inna możliwość</a:t>
            </a:r>
            <a:r>
              <a:rPr lang="pl-PL" sz="1200" baseline="0" dirty="0" smtClean="0"/>
              <a:t> zaprezentowania slajdu Zarys.</a:t>
            </a:r>
            <a:endParaRPr lang="pl-PL" sz="1200" dirty="0" smtClean="0"/>
          </a:p>
          <a:p>
            <a:pPr marL="228600" indent="-228600">
              <a:buFont typeface="+mj-lt"/>
              <a:buNone/>
            </a:pPr>
            <a:endParaRPr lang="pl-PL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2453757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/>
            </a:pPr>
            <a:r>
              <a:rPr lang="pl-PL" b="0" dirty="0" smtClean="0"/>
              <a:t>Czego</a:t>
            </a:r>
            <a:r>
              <a:rPr lang="pl-PL" b="0" baseline="0" dirty="0" smtClean="0"/>
              <a:t> można nauczyć się na tym szkoleniu?</a:t>
            </a:r>
            <a:r>
              <a:rPr lang="pl-PL" dirty="0" smtClean="0"/>
              <a:t> Krótko opisz każdy cel i korzyści, jakie</a:t>
            </a:r>
            <a:r>
              <a:rPr lang="pl-PL" baseline="0" dirty="0" smtClean="0"/>
              <a:t> </a:t>
            </a:r>
            <a:r>
              <a:rPr lang="pl-PL" dirty="0" smtClean="0"/>
              <a:t>odniosą odbiorcy z tej</a:t>
            </a:r>
            <a:r>
              <a:rPr lang="pl-PL" baseline="0" dirty="0" smtClean="0"/>
              <a:t> prezentacji.</a:t>
            </a:r>
            <a:endParaRPr lang="pl-P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699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/>
            </a:pPr>
            <a:r>
              <a:rPr lang="pl-PL" dirty="0" smtClean="0"/>
              <a:t>Użyj nagłówka sekcji dla każdego tematu, aby zapewnić odbiorcom płynne przechodzenie między tematami. </a:t>
            </a: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067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85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9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/>
            </a:pPr>
            <a:r>
              <a:rPr lang="pl-PL" sz="1200" dirty="0" smtClean="0"/>
              <a:t>Inna możliwość</a:t>
            </a:r>
            <a:r>
              <a:rPr lang="pl-PL" sz="1200" baseline="0" dirty="0" smtClean="0"/>
              <a:t> zaprezentowania slajdów z zarysem przy użyciu przejść.</a:t>
            </a:r>
            <a:endParaRPr lang="pl-PL" sz="1200" dirty="0" smtClean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644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47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8170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pl-PL"/>
            </a:pPr>
            <a:r>
              <a:rPr lang="pl-PL" sz="1200" dirty="0" smtClean="0"/>
              <a:t>Inna możliwość</a:t>
            </a:r>
            <a:r>
              <a:rPr lang="pl-PL" sz="1200" baseline="0" dirty="0" smtClean="0"/>
              <a:t> zaprezentowania slajdu Zarys.</a:t>
            </a:r>
            <a:endParaRPr lang="pl-PL" sz="1200" dirty="0" smtClean="0"/>
          </a:p>
          <a:p>
            <a:pPr marL="228600" indent="-228600">
              <a:buFont typeface="+mj-lt"/>
              <a:buNone/>
            </a:pPr>
            <a:endParaRPr lang="pl-PL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3016198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pl-PL"/>
            </a:pPr>
            <a:r>
              <a:rPr lang="pl-PL" sz="1200" dirty="0" smtClean="0"/>
              <a:t>Inna możliwość</a:t>
            </a:r>
            <a:r>
              <a:rPr lang="pl-PL" sz="1200" baseline="0" dirty="0" smtClean="0"/>
              <a:t> zaprezentowania slajdu Zarys.</a:t>
            </a:r>
            <a:endParaRPr lang="pl-PL" sz="1200" dirty="0" smtClean="0"/>
          </a:p>
          <a:p>
            <a:pPr marL="228600" indent="-228600">
              <a:buFont typeface="+mj-lt"/>
              <a:buNone/>
            </a:pPr>
            <a:endParaRPr lang="pl-PL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30869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smtClean="0">
                <a:solidFill>
                  <a:prstClr val="black"/>
                </a:solidFill>
              </a:rPr>
              <a:pPr/>
              <a:t>10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3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pl-PL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l-PL"/>
              <a:t>Kliknij, aby edytować styl wzorca tytułów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pl-PL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pl-PL" smtClean="0"/>
              <a:t>Kliknij, aby edytować styl wzorca podtytułu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l-PL" sz="2000" baseline="0"/>
            </a:lvl1pPr>
          </a:lstStyle>
          <a:p>
            <a:r>
              <a:rPr kumimoji="0" lang="pl-PL"/>
              <a:t>Logo firmy</a:t>
            </a:r>
          </a:p>
        </p:txBody>
      </p:sp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2014-01-17</a:t>
            </a:fld>
            <a:endParaRPr kumimoji="0"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2014-01-17</a:t>
            </a:fld>
            <a:endParaRPr kumimoji="0"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lko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2014-01-17</a:t>
            </a:fld>
            <a:endParaRPr kumimoji="0"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pl-PL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l-PL"/>
              <a:t>Kliknij, aby edytować styl wzorca tytułów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2014-01-17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l-PL" sz="1800"/>
            </a:lvl1pPr>
          </a:lstStyle>
          <a:p>
            <a:r>
              <a:rPr kumimoji="0" lang="pl-PL"/>
              <a:t>Logo firmy</a:t>
            </a:r>
          </a:p>
        </p:txBody>
      </p:sp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pl-PL"/>
            </a:lvl1pPr>
          </a:lstStyle>
          <a:p>
            <a:r>
              <a:rPr kumimoji="0" lang="pl-PL"/>
              <a:t>Kliknij, aby edytować styl wzorca tytułów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pl-PL" sz="3200">
                <a:latin typeface="+mn-lt"/>
              </a:defRPr>
            </a:lvl1pPr>
            <a:lvl2pPr eaLnBrk="1" latinLnBrk="0" hangingPunct="1">
              <a:defRPr kumimoji="0" lang="pl-PL" sz="2800">
                <a:latin typeface="+mn-lt"/>
              </a:defRPr>
            </a:lvl2pPr>
            <a:lvl3pPr eaLnBrk="1" latinLnBrk="0" hangingPunct="1">
              <a:defRPr kumimoji="0" lang="pl-PL" sz="2400">
                <a:latin typeface="+mn-lt"/>
              </a:defRPr>
            </a:lvl3pPr>
            <a:lvl4pPr eaLnBrk="1" latinLnBrk="0" hangingPunct="1">
              <a:defRPr kumimoji="0" lang="pl-PL" sz="2400">
                <a:latin typeface="+mn-lt"/>
              </a:defRPr>
            </a:lvl4pPr>
            <a:lvl5pPr eaLnBrk="1" latinLnBrk="0" hangingPunct="1">
              <a:defRPr kumimoji="0" lang="pl-PL" sz="2400">
                <a:latin typeface="+mn-lt"/>
              </a:defRPr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2014-01-17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l-PL" sz="2800"/>
            </a:lvl1pPr>
            <a:lvl2pPr eaLnBrk="1" latinLnBrk="0" hangingPunct="1">
              <a:defRPr kumimoji="0" lang="pl-PL" sz="2400"/>
            </a:lvl2pPr>
            <a:lvl3pPr eaLnBrk="1" latinLnBrk="0" hangingPunct="1">
              <a:defRPr kumimoji="0" lang="pl-PL" sz="2000"/>
            </a:lvl3pPr>
            <a:lvl4pPr eaLnBrk="1" latinLnBrk="0" hangingPunct="1">
              <a:defRPr kumimoji="0" lang="pl-PL" sz="1800"/>
            </a:lvl4pPr>
            <a:lvl5pPr eaLnBrk="1" latinLnBrk="0" hangingPunct="1">
              <a:defRPr kumimoji="0" lang="pl-PL" sz="1800"/>
            </a:lvl5pPr>
            <a:lvl6pPr eaLnBrk="1" latinLnBrk="0" hangingPunct="1">
              <a:defRPr kumimoji="0" lang="pl-PL" sz="1800"/>
            </a:lvl6pPr>
            <a:lvl7pPr eaLnBrk="1" latinLnBrk="0" hangingPunct="1">
              <a:defRPr kumimoji="0" lang="pl-PL" sz="1800"/>
            </a:lvl7pPr>
            <a:lvl8pPr eaLnBrk="1" latinLnBrk="0" hangingPunct="1">
              <a:defRPr kumimoji="0" lang="pl-PL" sz="1800"/>
            </a:lvl8pPr>
            <a:lvl9pPr eaLnBrk="1" latinLnBrk="0" hangingPunct="1">
              <a:defRPr kumimoji="0" lang="pl-PL" sz="18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l-PL" sz="2800"/>
            </a:lvl1pPr>
            <a:lvl2pPr eaLnBrk="1" latinLnBrk="0" hangingPunct="1">
              <a:defRPr kumimoji="0" lang="pl-PL" sz="2400"/>
            </a:lvl2pPr>
            <a:lvl3pPr eaLnBrk="1" latinLnBrk="0" hangingPunct="1">
              <a:defRPr kumimoji="0" lang="pl-PL" sz="2000"/>
            </a:lvl3pPr>
            <a:lvl4pPr eaLnBrk="1" latinLnBrk="0" hangingPunct="1">
              <a:defRPr kumimoji="0" lang="pl-PL" sz="1800"/>
            </a:lvl4pPr>
            <a:lvl5pPr eaLnBrk="1" latinLnBrk="0" hangingPunct="1">
              <a:defRPr kumimoji="0" lang="pl-PL" sz="1800"/>
            </a:lvl5pPr>
            <a:lvl6pPr eaLnBrk="1" latinLnBrk="0" hangingPunct="1">
              <a:defRPr kumimoji="0" lang="pl-PL" sz="1800"/>
            </a:lvl6pPr>
            <a:lvl7pPr eaLnBrk="1" latinLnBrk="0" hangingPunct="1">
              <a:defRPr kumimoji="0" lang="pl-PL" sz="1800"/>
            </a:lvl7pPr>
            <a:lvl8pPr eaLnBrk="1" latinLnBrk="0" hangingPunct="1">
              <a:defRPr kumimoji="0" lang="pl-PL" sz="1800"/>
            </a:lvl8pPr>
            <a:lvl9pPr eaLnBrk="1" latinLnBrk="0" hangingPunct="1">
              <a:defRPr kumimoji="0" lang="pl-PL" sz="18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2014-01-17</a:t>
            </a:fld>
            <a:endParaRPr kumimoji="0"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pl-PL"/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l-PL" sz="2400" b="1"/>
            </a:lvl1pPr>
            <a:lvl2pPr marL="457200" indent="0" eaLnBrk="1" latinLnBrk="0" hangingPunct="1">
              <a:buNone/>
              <a:defRPr kumimoji="0" lang="pl-PL" sz="2000" b="1"/>
            </a:lvl2pPr>
            <a:lvl3pPr marL="914400" indent="0" eaLnBrk="1" latinLnBrk="0" hangingPunct="1">
              <a:buNone/>
              <a:defRPr kumimoji="0" lang="pl-PL" sz="1800" b="1"/>
            </a:lvl3pPr>
            <a:lvl4pPr marL="1371600" indent="0" eaLnBrk="1" latinLnBrk="0" hangingPunct="1">
              <a:buNone/>
              <a:defRPr kumimoji="0" lang="pl-PL" sz="1600" b="1"/>
            </a:lvl4pPr>
            <a:lvl5pPr marL="1828800" indent="0" eaLnBrk="1" latinLnBrk="0" hangingPunct="1">
              <a:buNone/>
              <a:defRPr kumimoji="0" lang="pl-PL" sz="1600" b="1"/>
            </a:lvl5pPr>
            <a:lvl6pPr marL="2286000" indent="0" eaLnBrk="1" latinLnBrk="0" hangingPunct="1">
              <a:buNone/>
              <a:defRPr kumimoji="0" lang="pl-PL" sz="1600" b="1"/>
            </a:lvl6pPr>
            <a:lvl7pPr marL="2743200" indent="0" eaLnBrk="1" latinLnBrk="0" hangingPunct="1">
              <a:buNone/>
              <a:defRPr kumimoji="0" lang="pl-PL" sz="1600" b="1"/>
            </a:lvl7pPr>
            <a:lvl8pPr marL="3200400" indent="0" eaLnBrk="1" latinLnBrk="0" hangingPunct="1">
              <a:buNone/>
              <a:defRPr kumimoji="0" lang="pl-PL" sz="1600" b="1"/>
            </a:lvl8pPr>
            <a:lvl9pPr marL="3657600" indent="0" eaLnBrk="1" latinLnBrk="0" hangingPunct="1">
              <a:buNone/>
              <a:defRPr kumimoji="0" lang="pl-PL" sz="1600" b="1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pl-PL" sz="2400"/>
            </a:lvl1pPr>
            <a:lvl2pPr eaLnBrk="1" latinLnBrk="0" hangingPunct="1">
              <a:defRPr kumimoji="0" lang="pl-PL" sz="2000"/>
            </a:lvl2pPr>
            <a:lvl3pPr eaLnBrk="1" latinLnBrk="0" hangingPunct="1">
              <a:defRPr kumimoji="0" lang="pl-PL" sz="1800"/>
            </a:lvl3pPr>
            <a:lvl4pPr eaLnBrk="1" latinLnBrk="0" hangingPunct="1">
              <a:defRPr kumimoji="0" lang="pl-PL" sz="1600"/>
            </a:lvl4pPr>
            <a:lvl5pPr eaLnBrk="1" latinLnBrk="0" hangingPunct="1">
              <a:defRPr kumimoji="0" lang="pl-PL" sz="1600"/>
            </a:lvl5pPr>
            <a:lvl6pPr eaLnBrk="1" latinLnBrk="0" hangingPunct="1">
              <a:defRPr kumimoji="0" lang="pl-PL" sz="1600"/>
            </a:lvl6pPr>
            <a:lvl7pPr eaLnBrk="1" latinLnBrk="0" hangingPunct="1">
              <a:defRPr kumimoji="0" lang="pl-PL" sz="1600"/>
            </a:lvl7pPr>
            <a:lvl8pPr eaLnBrk="1" latinLnBrk="0" hangingPunct="1">
              <a:defRPr kumimoji="0" lang="pl-PL" sz="1600"/>
            </a:lvl8pPr>
            <a:lvl9pPr eaLnBrk="1" latinLnBrk="0" hangingPunct="1">
              <a:defRPr kumimoji="0" lang="pl-PL" sz="16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l-PL" sz="2400" b="1"/>
            </a:lvl1pPr>
            <a:lvl2pPr marL="457200" indent="0" eaLnBrk="1" latinLnBrk="0" hangingPunct="1">
              <a:buNone/>
              <a:defRPr kumimoji="0" lang="pl-PL" sz="2000" b="1"/>
            </a:lvl2pPr>
            <a:lvl3pPr marL="914400" indent="0" eaLnBrk="1" latinLnBrk="0" hangingPunct="1">
              <a:buNone/>
              <a:defRPr kumimoji="0" lang="pl-PL" sz="1800" b="1"/>
            </a:lvl3pPr>
            <a:lvl4pPr marL="1371600" indent="0" eaLnBrk="1" latinLnBrk="0" hangingPunct="1">
              <a:buNone/>
              <a:defRPr kumimoji="0" lang="pl-PL" sz="1600" b="1"/>
            </a:lvl4pPr>
            <a:lvl5pPr marL="1828800" indent="0" eaLnBrk="1" latinLnBrk="0" hangingPunct="1">
              <a:buNone/>
              <a:defRPr kumimoji="0" lang="pl-PL" sz="1600" b="1"/>
            </a:lvl5pPr>
            <a:lvl6pPr marL="2286000" indent="0" eaLnBrk="1" latinLnBrk="0" hangingPunct="1">
              <a:buNone/>
              <a:defRPr kumimoji="0" lang="pl-PL" sz="1600" b="1"/>
            </a:lvl6pPr>
            <a:lvl7pPr marL="2743200" indent="0" eaLnBrk="1" latinLnBrk="0" hangingPunct="1">
              <a:buNone/>
              <a:defRPr kumimoji="0" lang="pl-PL" sz="1600" b="1"/>
            </a:lvl7pPr>
            <a:lvl8pPr marL="3200400" indent="0" eaLnBrk="1" latinLnBrk="0" hangingPunct="1">
              <a:buNone/>
              <a:defRPr kumimoji="0" lang="pl-PL" sz="1600" b="1"/>
            </a:lvl8pPr>
            <a:lvl9pPr marL="3657600" indent="0" eaLnBrk="1" latinLnBrk="0" hangingPunct="1">
              <a:buNone/>
              <a:defRPr kumimoji="0" lang="pl-PL" sz="1600" b="1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pl-PL" sz="2400"/>
            </a:lvl1pPr>
            <a:lvl2pPr eaLnBrk="1" latinLnBrk="0" hangingPunct="1">
              <a:defRPr kumimoji="0" lang="pl-PL" sz="2000"/>
            </a:lvl2pPr>
            <a:lvl3pPr eaLnBrk="1" latinLnBrk="0" hangingPunct="1">
              <a:defRPr kumimoji="0" lang="pl-PL" sz="1800"/>
            </a:lvl3pPr>
            <a:lvl4pPr eaLnBrk="1" latinLnBrk="0" hangingPunct="1">
              <a:defRPr kumimoji="0" lang="pl-PL" sz="1600"/>
            </a:lvl4pPr>
            <a:lvl5pPr eaLnBrk="1" latinLnBrk="0" hangingPunct="1">
              <a:defRPr kumimoji="0" lang="pl-PL" sz="1600"/>
            </a:lvl5pPr>
            <a:lvl6pPr eaLnBrk="1" latinLnBrk="0" hangingPunct="1">
              <a:defRPr kumimoji="0" lang="pl-PL" sz="1600"/>
            </a:lvl6pPr>
            <a:lvl7pPr eaLnBrk="1" latinLnBrk="0" hangingPunct="1">
              <a:defRPr kumimoji="0" lang="pl-PL" sz="1600"/>
            </a:lvl7pPr>
            <a:lvl8pPr eaLnBrk="1" latinLnBrk="0" hangingPunct="1">
              <a:defRPr kumimoji="0" lang="pl-PL" sz="1600"/>
            </a:lvl8pPr>
            <a:lvl9pPr eaLnBrk="1" latinLnBrk="0" hangingPunct="1">
              <a:defRPr kumimoji="0" lang="pl-PL" sz="16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2014-01-17</a:t>
            </a:fld>
            <a:endParaRPr kumimoji="0"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 advClick="0" advTm="4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pl-PL" sz="2000" b="1"/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pl-PL" sz="3200"/>
            </a:lvl1pPr>
            <a:lvl2pPr eaLnBrk="1" latinLnBrk="0" hangingPunct="1">
              <a:defRPr kumimoji="0" lang="pl-PL" sz="2800"/>
            </a:lvl2pPr>
            <a:lvl3pPr eaLnBrk="1" latinLnBrk="0" hangingPunct="1">
              <a:defRPr kumimoji="0" lang="pl-PL" sz="2400"/>
            </a:lvl3pPr>
            <a:lvl4pPr eaLnBrk="1" latinLnBrk="0" hangingPunct="1">
              <a:defRPr kumimoji="0" lang="pl-PL" sz="2000"/>
            </a:lvl4pPr>
            <a:lvl5pPr eaLnBrk="1" latinLnBrk="0" hangingPunct="1">
              <a:defRPr kumimoji="0" lang="pl-PL" sz="2000"/>
            </a:lvl5pPr>
            <a:lvl6pPr eaLnBrk="1" latinLnBrk="0" hangingPunct="1">
              <a:defRPr kumimoji="0" lang="pl-PL" sz="2000"/>
            </a:lvl6pPr>
            <a:lvl7pPr eaLnBrk="1" latinLnBrk="0" hangingPunct="1">
              <a:defRPr kumimoji="0" lang="pl-PL" sz="2000"/>
            </a:lvl7pPr>
            <a:lvl8pPr eaLnBrk="1" latinLnBrk="0" hangingPunct="1">
              <a:defRPr kumimoji="0" lang="pl-PL" sz="2000"/>
            </a:lvl8pPr>
            <a:lvl9pPr eaLnBrk="1" latinLnBrk="0" hangingPunct="1">
              <a:defRPr kumimoji="0" lang="pl-PL" sz="20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pl-PL" sz="1400"/>
            </a:lvl1pPr>
            <a:lvl2pPr marL="457200" indent="0" eaLnBrk="1" latinLnBrk="0" hangingPunct="1">
              <a:buNone/>
              <a:defRPr kumimoji="0" lang="pl-PL" sz="1200"/>
            </a:lvl2pPr>
            <a:lvl3pPr marL="914400" indent="0" eaLnBrk="1" latinLnBrk="0" hangingPunct="1">
              <a:buNone/>
              <a:defRPr kumimoji="0" lang="pl-PL" sz="1000"/>
            </a:lvl3pPr>
            <a:lvl4pPr marL="1371600" indent="0" eaLnBrk="1" latinLnBrk="0" hangingPunct="1">
              <a:buNone/>
              <a:defRPr kumimoji="0" lang="pl-PL" sz="900"/>
            </a:lvl4pPr>
            <a:lvl5pPr marL="1828800" indent="0" eaLnBrk="1" latinLnBrk="0" hangingPunct="1">
              <a:buNone/>
              <a:defRPr kumimoji="0" lang="pl-PL" sz="900"/>
            </a:lvl5pPr>
            <a:lvl6pPr marL="2286000" indent="0" eaLnBrk="1" latinLnBrk="0" hangingPunct="1">
              <a:buNone/>
              <a:defRPr kumimoji="0" lang="pl-PL" sz="900"/>
            </a:lvl6pPr>
            <a:lvl7pPr marL="2743200" indent="0" eaLnBrk="1" latinLnBrk="0" hangingPunct="1">
              <a:buNone/>
              <a:defRPr kumimoji="0" lang="pl-PL" sz="900"/>
            </a:lvl7pPr>
            <a:lvl8pPr marL="3200400" indent="0" eaLnBrk="1" latinLnBrk="0" hangingPunct="1">
              <a:buNone/>
              <a:defRPr kumimoji="0" lang="pl-PL" sz="900"/>
            </a:lvl8pPr>
            <a:lvl9pPr marL="3657600" indent="0" eaLnBrk="1" latinLnBrk="0" hangingPunct="1">
              <a:buNone/>
              <a:defRPr kumimoji="0" lang="pl-PL" sz="9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2014-01-17</a:t>
            </a:fld>
            <a:endParaRPr kumimoji="0"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pl-PL" sz="2000" b="1"/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l-PL" sz="3200"/>
            </a:lvl1pPr>
            <a:lvl2pPr marL="457200" indent="0" eaLnBrk="1" latinLnBrk="0" hangingPunct="1">
              <a:buNone/>
              <a:defRPr kumimoji="0" lang="pl-PL" sz="2800"/>
            </a:lvl2pPr>
            <a:lvl3pPr marL="914400" indent="0" eaLnBrk="1" latinLnBrk="0" hangingPunct="1">
              <a:buNone/>
              <a:defRPr kumimoji="0" lang="pl-PL" sz="2400"/>
            </a:lvl3pPr>
            <a:lvl4pPr marL="1371600" indent="0" eaLnBrk="1" latinLnBrk="0" hangingPunct="1">
              <a:buNone/>
              <a:defRPr kumimoji="0" lang="pl-PL" sz="2000"/>
            </a:lvl4pPr>
            <a:lvl5pPr marL="1828800" indent="0" eaLnBrk="1" latinLnBrk="0" hangingPunct="1">
              <a:buNone/>
              <a:defRPr kumimoji="0" lang="pl-PL" sz="2000"/>
            </a:lvl5pPr>
            <a:lvl6pPr marL="2286000" indent="0" eaLnBrk="1" latinLnBrk="0" hangingPunct="1">
              <a:buNone/>
              <a:defRPr kumimoji="0" lang="pl-PL" sz="2000"/>
            </a:lvl6pPr>
            <a:lvl7pPr marL="2743200" indent="0" eaLnBrk="1" latinLnBrk="0" hangingPunct="1">
              <a:buNone/>
              <a:defRPr kumimoji="0" lang="pl-PL" sz="2000"/>
            </a:lvl7pPr>
            <a:lvl8pPr marL="3200400" indent="0" eaLnBrk="1" latinLnBrk="0" hangingPunct="1">
              <a:buNone/>
              <a:defRPr kumimoji="0" lang="pl-PL" sz="2000"/>
            </a:lvl8pPr>
            <a:lvl9pPr marL="3657600" indent="0" eaLnBrk="1" latinLnBrk="0" hangingPunct="1">
              <a:buNone/>
              <a:defRPr kumimoji="0" lang="pl-PL" sz="2000"/>
            </a:lvl9pPr>
          </a:lstStyle>
          <a:p>
            <a:pPr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pl-PL" sz="1400"/>
            </a:lvl1pPr>
            <a:lvl2pPr marL="457200" indent="0" eaLnBrk="1" latinLnBrk="0" hangingPunct="1">
              <a:buNone/>
              <a:defRPr kumimoji="0" lang="pl-PL" sz="1200"/>
            </a:lvl2pPr>
            <a:lvl3pPr marL="914400" indent="0" eaLnBrk="1" latinLnBrk="0" hangingPunct="1">
              <a:buNone/>
              <a:defRPr kumimoji="0" lang="pl-PL" sz="1000"/>
            </a:lvl3pPr>
            <a:lvl4pPr marL="1371600" indent="0" eaLnBrk="1" latinLnBrk="0" hangingPunct="1">
              <a:buNone/>
              <a:defRPr kumimoji="0" lang="pl-PL" sz="900"/>
            </a:lvl4pPr>
            <a:lvl5pPr marL="1828800" indent="0" eaLnBrk="1" latinLnBrk="0" hangingPunct="1">
              <a:buNone/>
              <a:defRPr kumimoji="0" lang="pl-PL" sz="900"/>
            </a:lvl5pPr>
            <a:lvl6pPr marL="2286000" indent="0" eaLnBrk="1" latinLnBrk="0" hangingPunct="1">
              <a:buNone/>
              <a:defRPr kumimoji="0" lang="pl-PL" sz="900"/>
            </a:lvl6pPr>
            <a:lvl7pPr marL="2743200" indent="0" eaLnBrk="1" latinLnBrk="0" hangingPunct="1">
              <a:buNone/>
              <a:defRPr kumimoji="0" lang="pl-PL" sz="900"/>
            </a:lvl7pPr>
            <a:lvl8pPr marL="3200400" indent="0" eaLnBrk="1" latinLnBrk="0" hangingPunct="1">
              <a:buNone/>
              <a:defRPr kumimoji="0" lang="pl-PL" sz="900"/>
            </a:lvl8pPr>
            <a:lvl9pPr marL="3657600" indent="0" eaLnBrk="1" latinLnBrk="0" hangingPunct="1">
              <a:buNone/>
              <a:defRPr kumimoji="0" lang="pl-PL" sz="9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2014-01-17</a:t>
            </a:fld>
            <a:endParaRPr kumimoji="0"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 advClick="0" advTm="4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2014-01-17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 advClick="0" advTm="4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2014-01-17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 advClick="0" advTm="4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l-PL" smtClean="0"/>
              <a:t>Kliknij, aby edytować styl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2014-01-17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 advClick="0" advTm="4000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pl-PL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l-PL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l-PL"/>
      </a:defPPr>
      <a:lvl1pPr marL="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a.rokicka-praxmajer@zut.edu.pl" TargetMode="External"/><Relationship Id="rId2" Type="http://schemas.openxmlformats.org/officeDocument/2006/relationships/hyperlink" Target="mailto:juliusz.chojnacki@zut.edu.p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29200"/>
            <a:ext cx="1547664" cy="1462276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965202" y="1124744"/>
            <a:ext cx="7164288" cy="3927425"/>
          </a:xfrm>
        </p:spPr>
        <p:txBody>
          <a:bodyPr>
            <a:noAutofit/>
          </a:bodyPr>
          <a:lstStyle/>
          <a:p>
            <a:pPr algn="l"/>
            <a:r>
              <a:rPr lang="pl-PL" sz="5400" i="1" cap="none" dirty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Możliwości i oferta </a:t>
            </a:r>
            <a:r>
              <a:rPr lang="pl-PL" sz="5400" i="1" cap="none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pl-PL" sz="5400" i="1" cap="none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sz="5400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pl-PL" sz="5400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Zakładu 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Ekologii Morza i Ochrony </a:t>
            </a:r>
            <a:r>
              <a:rPr lang="pl-PL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		Środowiska </a:t>
            </a:r>
            <a:br>
              <a:rPr lang="pl-PL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(ZUT)</a:t>
            </a:r>
            <a:endParaRPr lang="pl-PL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43539"/>
            <a:ext cx="5544616" cy="5112568"/>
          </a:xfrm>
          <a:prstGeom prst="ellipse">
            <a:avLst/>
          </a:prstGeom>
          <a:ln w="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81131" flipH="1">
            <a:off x="987108" y="-242943"/>
            <a:ext cx="2895600" cy="6861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904" y="836712"/>
            <a:ext cx="5223633" cy="2800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Ekologia </a:t>
            </a:r>
            <a:r>
              <a:rPr lang="pl-PL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wód </a:t>
            </a:r>
            <a:r>
              <a:rPr lang="pl-PL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słodkich</a:t>
            </a:r>
            <a:endParaRPr lang="pl-PL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36" y="5373216"/>
            <a:ext cx="1465901" cy="138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293555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992888" cy="4026371"/>
          </a:xfrm>
        </p:spPr>
        <p:txBody>
          <a:bodyPr>
            <a:noAutofit/>
          </a:bodyPr>
          <a:lstStyle/>
          <a:p>
            <a:r>
              <a:rPr lang="pl-PL" sz="44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Arial" pitchFamily="34" charset="0"/>
              </a:rPr>
              <a:t>Działania </a:t>
            </a:r>
            <a:r>
              <a:rPr lang="pl-PL" sz="4400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Arial" pitchFamily="34" charset="0"/>
              </a:rPr>
              <a:t>ukierunkowane na badania jakości wód oraz </a:t>
            </a:r>
            <a:r>
              <a:rPr lang="pl-PL" sz="4400" cap="non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Arial" pitchFamily="34" charset="0"/>
              </a:rPr>
              <a:t>rewitalizację zdegradowanych zbiorników </a:t>
            </a:r>
            <a:r>
              <a:rPr lang="pl-PL" sz="4400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Arial" pitchFamily="34" charset="0"/>
              </a:rPr>
              <a:t/>
            </a:r>
            <a:br>
              <a:rPr lang="pl-PL" sz="4400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Arial" pitchFamily="34" charset="0"/>
              </a:rPr>
            </a:br>
            <a:r>
              <a:rPr lang="pl-PL" sz="4400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Arial" pitchFamily="34" charset="0"/>
              </a:rPr>
              <a:t>wodnych, m.in. </a:t>
            </a:r>
            <a:r>
              <a:rPr lang="pl-PL" sz="44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Arial" pitchFamily="34" charset="0"/>
              </a:rPr>
              <a:t>poprzez:</a:t>
            </a:r>
            <a:endParaRPr lang="pl-PL" sz="9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">
        <p:wipe dir="d"/>
      </p:transition>
    </mc:Choice>
    <mc:Fallback xmlns="">
      <p:transition spd="slow" advClick="0" advTm="1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16644198"/>
              </p:ext>
            </p:extLst>
          </p:nvPr>
        </p:nvGraphicFramePr>
        <p:xfrm>
          <a:off x="323528" y="404664"/>
          <a:ext cx="835292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1973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83750104"/>
              </p:ext>
            </p:extLst>
          </p:nvPr>
        </p:nvGraphicFramePr>
        <p:xfrm>
          <a:off x="899592" y="404664"/>
          <a:ext cx="777686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1973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60648"/>
            <a:ext cx="8077200" cy="1143000"/>
          </a:xfrm>
        </p:spPr>
        <p:txBody>
          <a:bodyPr/>
          <a:lstStyle/>
          <a:p>
            <a:pPr algn="ctr"/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Sampling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 analiza 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95536" y="1524000"/>
            <a:ext cx="4536504" cy="4857328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Profesjonalizm</a:t>
            </a:r>
          </a:p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Dobrze wyposażone laboratoria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Elastyczność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Publikowanie wyników od prac dyplomowych do monografii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90" y="1988840"/>
            <a:ext cx="441649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2309 -4.07407E-6 0.04184 0.02477 0.04184 0.05533 C 0.04184 0.08612 0.02309 0.11112 3.61111E-6 0.11112 C -0.02292 0.11112 -0.0415 0.08612 -0.0415 0.05533 C -0.0415 0.02477 -0.02292 -4.07407E-6 3.61111E-6 -4.07407E-6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992888" cy="3744416"/>
          </a:xfrm>
        </p:spPr>
        <p:txBody>
          <a:bodyPr>
            <a:normAutofit/>
          </a:bodyPr>
          <a:lstStyle/>
          <a:p>
            <a:r>
              <a:rPr lang="pl-PL" sz="4800" i="1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Dotychczas współpracowaliśmy </a:t>
            </a:r>
            <a:br>
              <a:rPr lang="pl-PL" sz="4800" i="1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sz="4800" i="1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 współpracujemy </a:t>
            </a:r>
            <a:endParaRPr lang="pl-PL" sz="4800" i="1" cap="non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978497"/>
      </p:ext>
    </p:extLst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755576" y="3356992"/>
            <a:ext cx="8208913" cy="1362075"/>
          </a:xfrm>
        </p:spPr>
        <p:txBody>
          <a:bodyPr>
            <a:noAutofit/>
          </a:bodyPr>
          <a:lstStyle/>
          <a:p>
            <a:r>
              <a:rPr lang="pl-PL" sz="3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1. Spółki i Lokalne grupy rybackie</a:t>
            </a:r>
            <a:br>
              <a:rPr lang="pl-PL" sz="3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sz="3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2. Regionalna Dyrekcja Ochrony Środowiska, Urząd Morski, PIOŚ</a:t>
            </a:r>
            <a:br>
              <a:rPr lang="pl-PL" sz="3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sz="3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3. Regionalny Zarząd Gospodarki Wodnej</a:t>
            </a:r>
            <a:br>
              <a:rPr lang="pl-PL" sz="3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sz="3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4. Parki Narodowe i Krajobrazowe, program Natura 2000</a:t>
            </a:r>
            <a:br>
              <a:rPr lang="pl-PL" sz="3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sz="3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pl-PL" sz="3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sz="3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pl-PL" sz="3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pl-PL" sz="36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02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4000">
        <p:wipe dir="d"/>
      </p:transition>
    </mc:Choice>
    <mc:Fallback xmlns="">
      <p:transition spd="slow" advClick="0" advTm="4000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2123728" y="692696"/>
            <a:ext cx="6791312" cy="1470025"/>
          </a:xfrm>
        </p:spPr>
        <p:txBody>
          <a:bodyPr>
            <a:noAutofit/>
          </a:bodyPr>
          <a:lstStyle/>
          <a:p>
            <a:pPr algn="l"/>
            <a:r>
              <a:rPr lang="pl-PL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1. Akademia Morska </a:t>
            </a:r>
            <a:br>
              <a:rPr lang="pl-PL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 Szczecinie</a:t>
            </a:r>
            <a:br>
              <a:rPr lang="pl-PL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2. Zakład badań polarnych </a:t>
            </a:r>
            <a:br>
              <a:rPr lang="pl-PL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PAN w Warszawie</a:t>
            </a:r>
            <a:br>
              <a:rPr lang="pl-PL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3. Uniwersytet im. A. Mickiewicza w Poznaniu</a:t>
            </a:r>
            <a:br>
              <a:rPr lang="pl-PL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4. Uniwersytet w </a:t>
            </a:r>
            <a:r>
              <a:rPr lang="pl-PL" sz="3600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Greisfwaldzie</a:t>
            </a:r>
            <a:r>
              <a:rPr lang="pl-PL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br>
              <a:rPr lang="pl-PL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5. Uniwersytet w Rostocku</a:t>
            </a:r>
            <a:endParaRPr lang="pl-PL" sz="36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0072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 rot="20077066">
            <a:off x="473938" y="1880364"/>
            <a:ext cx="8493163" cy="2664296"/>
          </a:xfrm>
        </p:spPr>
        <p:txBody>
          <a:bodyPr>
            <a:noAutofit/>
          </a:bodyPr>
          <a:lstStyle/>
          <a:p>
            <a:r>
              <a:rPr lang="pl-PL" sz="4400" cap="none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Poszukujemy chętnych </a:t>
            </a:r>
            <a:br>
              <a:rPr lang="pl-PL" sz="4400" cap="none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sz="4400" cap="none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 współpracy partnerów naukowych i gospodarczych</a:t>
            </a:r>
            <a:endParaRPr lang="pl-PL" sz="4400" cap="none" dirty="0">
              <a:solidFill>
                <a:srgbClr val="009E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0120" y="5373216"/>
            <a:ext cx="8663880" cy="1362075"/>
          </a:xfrm>
        </p:spPr>
        <p:txBody>
          <a:bodyPr>
            <a:normAutofit fontScale="90000"/>
          </a:bodyPr>
          <a:lstStyle/>
          <a:p>
            <a:r>
              <a:rPr lang="pl-PL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                   Kontakt:</a:t>
            </a:r>
            <a:r>
              <a:rPr lang="pl-PL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pl-PL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pl-PL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sz="5300" cap="none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</a:t>
            </a:r>
            <a:r>
              <a:rPr lang="pl-PL" cap="none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akład </a:t>
            </a:r>
            <a:r>
              <a:rPr lang="pl-PL" sz="5300" cap="none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</a:t>
            </a:r>
            <a:r>
              <a:rPr lang="pl-PL" cap="none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kologii </a:t>
            </a:r>
            <a:r>
              <a:rPr lang="pl-PL" sz="5300" cap="none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</a:t>
            </a:r>
            <a:r>
              <a:rPr lang="pl-PL" cap="none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orza i </a:t>
            </a:r>
            <a:r>
              <a:rPr lang="pl-PL" sz="5300" cap="none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</a:t>
            </a:r>
            <a:r>
              <a:rPr lang="pl-PL" cap="none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chrony </a:t>
            </a:r>
            <a:r>
              <a:rPr lang="pl-PL" sz="5300" cap="none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Ś</a:t>
            </a:r>
            <a:r>
              <a:rPr lang="pl-PL" cap="none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rodowiska </a:t>
            </a:r>
            <a:br>
              <a:rPr lang="pl-PL" cap="none" dirty="0" smtClean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Ul. Kazimierza Królewicza 4</a:t>
            </a:r>
            <a:br>
              <a:rPr lang="pl-PL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71-550 Szczecin</a:t>
            </a:r>
            <a:r>
              <a:rPr lang="pl-PL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pl-PL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pl-PL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e-mail: </a:t>
            </a:r>
            <a:r>
              <a:rPr lang="pl-PL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2"/>
              </a:rPr>
              <a:t>juliusz.chojnacki@zut.edu.pl</a:t>
            </a:r>
            <a:r>
              <a:rPr lang="pl-PL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pl-PL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l-PL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3"/>
              </a:rPr>
              <a:t>joanna.rokicka-praxmajer@zut.edu.pl</a:t>
            </a:r>
            <a:r>
              <a:rPr lang="pl-PL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pl-PL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pl-PL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873228013"/>
      </p:ext>
    </p:extLst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Skład osobowy Zakładu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552" y="2204864"/>
            <a:ext cx="8371656" cy="4192968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latin typeface="Georgia" pitchFamily="18" charset="0"/>
              </a:rPr>
              <a:t>Prof. </a:t>
            </a:r>
            <a:r>
              <a:rPr lang="pl-PL" dirty="0" smtClean="0">
                <a:latin typeface="Georgia" pitchFamily="18" charset="0"/>
              </a:rPr>
              <a:t>zw. dr </a:t>
            </a:r>
            <a:r>
              <a:rPr lang="pl-PL" dirty="0">
                <a:latin typeface="Georgia" pitchFamily="18" charset="0"/>
              </a:rPr>
              <a:t>hab. Juliusz C. 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CHOJNACKI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>
              <a:buNone/>
            </a:pP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oceanobiolog, ekolog morza  (zooplankton)</a:t>
            </a:r>
            <a:endParaRPr lang="pl-PL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pl-PL" dirty="0" smtClean="0">
                <a:latin typeface="Georgia" pitchFamily="18" charset="0"/>
              </a:rPr>
              <a:t>Dr inż. Małgorzata 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RACZYŃSKA</a:t>
            </a:r>
            <a:r>
              <a:rPr lang="pl-PL" dirty="0" smtClean="0">
                <a:latin typeface="Georgia" pitchFamily="18" charset="0"/>
              </a:rPr>
              <a:t> </a:t>
            </a:r>
            <a:r>
              <a:rPr lang="pl-PL" sz="2400" dirty="0" smtClean="0">
                <a:latin typeface="Georgia" pitchFamily="18" charset="0"/>
              </a:rPr>
              <a:t>–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hydrobiolog (bentos)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pl-PL" dirty="0" smtClean="0">
                <a:latin typeface="Georgia" pitchFamily="18" charset="0"/>
              </a:rPr>
              <a:t>Dr inż. Joanna 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ROKICKA-PRAXMAJER</a:t>
            </a:r>
            <a:r>
              <a:rPr lang="pl-PL" dirty="0" smtClean="0">
                <a:latin typeface="Georgia" pitchFamily="18" charset="0"/>
              </a:rPr>
              <a:t> –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hydrobiolog (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mejobentos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pl-PL" dirty="0" smtClean="0">
                <a:latin typeface="Georgia" pitchFamily="18" charset="0"/>
              </a:rPr>
              <a:t>Starsi specjaliści: </a:t>
            </a:r>
          </a:p>
          <a:p>
            <a:pPr lvl="2">
              <a:buFont typeface="Wingdings" pitchFamily="2" charset="2"/>
              <a:buChar char="v"/>
            </a:pPr>
            <a:r>
              <a:rPr lang="pl-PL" dirty="0" smtClean="0">
                <a:latin typeface="Georgia" pitchFamily="18" charset="0"/>
              </a:rPr>
              <a:t>dr inż. Anna 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GRZESZCZYK-KOWALSKA</a:t>
            </a:r>
            <a:r>
              <a:rPr lang="pl-PL" dirty="0" smtClean="0">
                <a:latin typeface="Georgia" pitchFamily="18" charset="0"/>
              </a:rPr>
              <a:t> – hydrobiolog (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makroplankton, psammon)</a:t>
            </a:r>
          </a:p>
          <a:p>
            <a:pPr lvl="2">
              <a:buFont typeface="Wingdings" pitchFamily="2" charset="2"/>
              <a:buChar char="v"/>
            </a:pPr>
            <a:r>
              <a:rPr lang="pl-PL" dirty="0" smtClean="0">
                <a:latin typeface="Georgia" pitchFamily="18" charset="0"/>
              </a:rPr>
              <a:t>mgr inż. Tadeusz 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ZAMKOWSKI</a:t>
            </a:r>
            <a:r>
              <a:rPr lang="pl-PL" dirty="0" smtClean="0">
                <a:latin typeface="Georgia" pitchFamily="18" charset="0"/>
              </a:rPr>
              <a:t> – 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logistyka badań hydrobiologicznych</a:t>
            </a:r>
            <a:endParaRPr lang="pl-PL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2987824" y="1052736"/>
            <a:ext cx="4772528" cy="990600"/>
          </a:xfrm>
        </p:spPr>
        <p:txBody>
          <a:bodyPr>
            <a:noAutofit/>
          </a:bodyPr>
          <a:lstStyle/>
          <a:p>
            <a:r>
              <a:rPr lang="pl-PL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 </a:t>
            </a:r>
            <a:endParaRPr lang="pl-PL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29200"/>
            <a:ext cx="1728192" cy="138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24046"/>
      </p:ext>
    </p:extLst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3331" flipH="1">
            <a:off x="4867677" y="3498348"/>
            <a:ext cx="4481969" cy="298027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345751"/>
            <a:ext cx="4572001" cy="3040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" y="1772816"/>
            <a:ext cx="5616623" cy="42484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Symbol zastępczy obrazu 10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push dir="u"/>
      </p:transition>
    </mc:Choice>
    <mc:Fallback xmlns="">
      <p:transition spd="slow" advClick="0" advTm="1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4560795" cy="304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5962773" cy="379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61446"/>
            <a:ext cx="3824457" cy="286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8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:wipe dir="d"/>
      </p:transition>
    </mc:Choice>
    <mc:Fallback xmlns="">
      <p:transition spd="slow" advClick="0" advTm="10000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Zakres badań: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-18484"/>
            <a:ext cx="7765662" cy="16476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7256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338">
            <a:off x="-1463462" y="-4626616"/>
            <a:ext cx="7765662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4015770"/>
            <a:ext cx="7439546" cy="192783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pl-P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Ekologia morza</a:t>
            </a:r>
          </a:p>
          <a:p>
            <a:pPr algn="ctr"/>
            <a:r>
              <a:rPr lang="pl-P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pl-P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7256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push/>
      </p:transition>
    </mc:Choice>
    <mc:Fallback xmlns="">
      <p:transition advClick="0" advTm="1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485594" y="-1670923"/>
            <a:ext cx="8362492" cy="9791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916832"/>
            <a:ext cx="8282880" cy="4084260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algn="r"/>
            <a:r>
              <a:rPr lang="pl-PL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Ekologia i biologia hydrobiontów mórz </a:t>
            </a:r>
            <a:r>
              <a:rPr lang="pl-PL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pełnosłonych</a:t>
            </a:r>
            <a:r>
              <a:rPr lang="pl-PL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słonawych (polarnych i strefy umiarkowanej) </a:t>
            </a:r>
          </a:p>
          <a:p>
            <a:pPr algn="r"/>
            <a:r>
              <a:rPr lang="pl-PL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oraz estuariów, </a:t>
            </a:r>
          </a:p>
          <a:p>
            <a:pPr algn="r"/>
            <a:r>
              <a:rPr lang="pl-PL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realizowana </a:t>
            </a:r>
            <a:r>
              <a:rPr lang="pl-PL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jako: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advClick="0" advTm="1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44986897"/>
              </p:ext>
            </p:extLst>
          </p:nvPr>
        </p:nvGraphicFramePr>
        <p:xfrm>
          <a:off x="899592" y="404664"/>
          <a:ext cx="777686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24104355"/>
              </p:ext>
            </p:extLst>
          </p:nvPr>
        </p:nvGraphicFramePr>
        <p:xfrm>
          <a:off x="971600" y="548680"/>
          <a:ext cx="77048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60996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Szkolen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642</Words>
  <Application>Microsoft Office PowerPoint</Application>
  <PresentationFormat>Pokaz na ekranie (4:3)</PresentationFormat>
  <Paragraphs>84</Paragraphs>
  <Slides>20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Wingdings</vt:lpstr>
      <vt:lpstr>Szkolenie</vt:lpstr>
      <vt:lpstr>Możliwości i oferta   Zakładu Ekologii Morza i Ochrony         Środowiska             (ZUT)</vt:lpstr>
      <vt:lpstr>Skład osobowy Zakładu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Działania ukierunkowane na badania jakości wód oraz rewitalizację zdegradowanych zbiorników  wodnych, m.in. poprzez:</vt:lpstr>
      <vt:lpstr>Prezentacja programu PowerPoint</vt:lpstr>
      <vt:lpstr>Prezentacja programu PowerPoint</vt:lpstr>
      <vt:lpstr>Sampling i analiza </vt:lpstr>
      <vt:lpstr>Dotychczas współpracowaliśmy  i współpracujemy </vt:lpstr>
      <vt:lpstr>1. Spółki i Lokalne grupy rybackie 2. Regionalna Dyrekcja Ochrony Środowiska, Urząd Morski, PIOŚ 3. Regionalny Zarząd Gospodarki Wodnej 4. Parki Narodowe i Krajobrazowe, program Natura 2000   </vt:lpstr>
      <vt:lpstr>1. Akademia Morska  w Szczecinie 2. Zakład badań polarnych  PAN w Warszawie 3. Uniwersytet im. A. Mickiewicza w Poznaniu 4. Uniwersytet w Greisfwaldzie  5. Uniwersytet w Rostocku</vt:lpstr>
      <vt:lpstr>Poszukujemy chętnych  do współpracy partnerów naukowych i gospodarczych</vt:lpstr>
      <vt:lpstr>                                                 Kontakt:  Zakład Ekologii Morza i Ochrony Środowiska  Ul. Kazimierza Królewicza 4 71-550 Szczecin  e-mail: juliusz.chojnacki@zut.edu.pl joanna.rokicka-praxmajer@zut.edu.pl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2013-04-03T07:49:53Z</dcterms:created>
  <dcterms:modified xsi:type="dcterms:W3CDTF">2014-01-17T12:23:45Z</dcterms:modified>
</cp:coreProperties>
</file>